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1" r:id="rId2"/>
    <p:sldId id="263" r:id="rId3"/>
    <p:sldId id="265" r:id="rId4"/>
    <p:sldId id="264" r:id="rId5"/>
    <p:sldId id="257" r:id="rId6"/>
    <p:sldId id="262" r:id="rId7"/>
    <p:sldId id="256" r:id="rId8"/>
    <p:sldId id="259" r:id="rId9"/>
    <p:sldId id="258" r:id="rId10"/>
    <p:sldId id="260" r:id="rId11"/>
    <p:sldId id="266" r:id="rId12"/>
    <p:sldId id="267" r:id="rId13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48B7D-3313-4A09-864B-18B94490C552}" type="datetimeFigureOut">
              <a:rPr lang="da-DK" smtClean="0"/>
              <a:pPr/>
              <a:t>28-03-2012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ADFB4-54EA-4805-819E-44A61967A64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7737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idicas.dbc.dk/useraccessinfomedia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da-DK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useraccessinfomedia</a:t>
            </a: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]: skiftes ud med den version af </a:t>
            </a:r>
            <a:r>
              <a:rPr lang="da-DK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InfoMedia</a:t>
            </a: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webservicen, som man vil bruge (fx </a:t>
            </a:r>
            <a:r>
              <a:rPr lang="da-DK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http://didicas.dbc.dk/</a:t>
            </a:r>
            <a:r>
              <a:rPr lang="da-DK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useraccessinfomedia</a:t>
            </a:r>
            <a:r>
              <a:rPr lang="da-DK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/</a:t>
            </a: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da-DK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libraryCode</a:t>
            </a: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]: skiftes ud med biblioteksnummer</a:t>
            </a:r>
          </a:p>
          <a:p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da-DK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userId</a:t>
            </a: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]: for at få adgang skal brugeren autentificeres, og her sættes </a:t>
            </a:r>
            <a:r>
              <a:rPr lang="da-DK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brugerid</a:t>
            </a:r>
            <a:endParaRPr lang="da-DK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da-DK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userPinCode</a:t>
            </a: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]: skiftes ud med brugerens PIN kode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ADFB4-54EA-4805-819E-44A61967A649}" type="slidenum">
              <a:rPr lang="da-DK" smtClean="0"/>
              <a:pPr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28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ADFB4-54EA-4805-819E-44A61967A649}" type="slidenum">
              <a:rPr lang="da-DK" smtClean="0"/>
              <a:pPr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2841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3376-2E64-42D1-8211-8EFD27B0CC7F}" type="datetimeFigureOut">
              <a:rPr lang="da-DK" smtClean="0"/>
              <a:pPr/>
              <a:t>28-03-2012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F6BC-96A6-46E3-ABD2-B9E7D15CF0D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929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3376-2E64-42D1-8211-8EFD27B0CC7F}" type="datetimeFigureOut">
              <a:rPr lang="da-DK" smtClean="0"/>
              <a:pPr/>
              <a:t>28-03-2012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F6BC-96A6-46E3-ABD2-B9E7D15CF0D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618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3376-2E64-42D1-8211-8EFD27B0CC7F}" type="datetimeFigureOut">
              <a:rPr lang="da-DK" smtClean="0"/>
              <a:pPr/>
              <a:t>28-03-2012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F6BC-96A6-46E3-ABD2-B9E7D15CF0D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755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3376-2E64-42D1-8211-8EFD27B0CC7F}" type="datetimeFigureOut">
              <a:rPr lang="da-DK" smtClean="0"/>
              <a:pPr/>
              <a:t>28-03-2012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F6BC-96A6-46E3-ABD2-B9E7D15CF0D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51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3376-2E64-42D1-8211-8EFD27B0CC7F}" type="datetimeFigureOut">
              <a:rPr lang="da-DK" smtClean="0"/>
              <a:pPr/>
              <a:t>28-03-2012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F6BC-96A6-46E3-ABD2-B9E7D15CF0D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072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3376-2E64-42D1-8211-8EFD27B0CC7F}" type="datetimeFigureOut">
              <a:rPr lang="da-DK" smtClean="0"/>
              <a:pPr/>
              <a:t>28-03-2012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F6BC-96A6-46E3-ABD2-B9E7D15CF0D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244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3376-2E64-42D1-8211-8EFD27B0CC7F}" type="datetimeFigureOut">
              <a:rPr lang="da-DK" smtClean="0"/>
              <a:pPr/>
              <a:t>28-03-2012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F6BC-96A6-46E3-ABD2-B9E7D15CF0D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1933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3376-2E64-42D1-8211-8EFD27B0CC7F}" type="datetimeFigureOut">
              <a:rPr lang="da-DK" smtClean="0"/>
              <a:pPr/>
              <a:t>28-03-2012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F6BC-96A6-46E3-ABD2-B9E7D15CF0D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3376-2E64-42D1-8211-8EFD27B0CC7F}" type="datetimeFigureOut">
              <a:rPr lang="da-DK" smtClean="0"/>
              <a:pPr/>
              <a:t>28-03-2012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F6BC-96A6-46E3-ABD2-B9E7D15CF0D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533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3376-2E64-42D1-8211-8EFD27B0CC7F}" type="datetimeFigureOut">
              <a:rPr lang="da-DK" smtClean="0"/>
              <a:pPr/>
              <a:t>28-03-2012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F6BC-96A6-46E3-ABD2-B9E7D15CF0D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461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3376-2E64-42D1-8211-8EFD27B0CC7F}" type="datetimeFigureOut">
              <a:rPr lang="da-DK" smtClean="0"/>
              <a:pPr/>
              <a:t>28-03-2012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F6BC-96A6-46E3-ABD2-B9E7D15CF0D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381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43376-2E64-42D1-8211-8EFD27B0CC7F}" type="datetimeFigureOut">
              <a:rPr lang="da-DK" smtClean="0"/>
              <a:pPr/>
              <a:t>28-03-2012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7F6BC-96A6-46E3-ABD2-B9E7D15CF0D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194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oss.dbc.dk/wiki/bin/view/Databroend/OpenSearchDKABM201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oss.dbc.dk/wiki/bin/view/Databroend/OpenSearchDocRel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Databrønd – data ind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a-DK" sz="2400" dirty="0" smtClean="0">
                <a:solidFill>
                  <a:schemeClr val="accent3">
                    <a:lumMod val="50000"/>
                  </a:schemeClr>
                </a:solidFill>
              </a:rPr>
              <a:t>Linda Schwartz Karlsen, DBC</a:t>
            </a:r>
          </a:p>
          <a:p>
            <a:endParaRPr lang="da-DK" sz="24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da-DK" sz="2400" dirty="0" smtClean="0">
                <a:solidFill>
                  <a:schemeClr val="accent3">
                    <a:lumMod val="50000"/>
                  </a:schemeClr>
                </a:solidFill>
              </a:rPr>
              <a:t>26. </a:t>
            </a:r>
            <a:r>
              <a:rPr lang="da-DK" sz="2400" dirty="0">
                <a:solidFill>
                  <a:schemeClr val="accent3">
                    <a:lumMod val="50000"/>
                  </a:schemeClr>
                </a:solidFill>
              </a:rPr>
              <a:t>m</a:t>
            </a:r>
            <a:r>
              <a:rPr lang="da-DK" sz="2400" dirty="0" smtClean="0">
                <a:solidFill>
                  <a:schemeClr val="accent3">
                    <a:lumMod val="50000"/>
                  </a:schemeClr>
                </a:solidFill>
              </a:rPr>
              <a:t>arts 2012</a:t>
            </a:r>
            <a:endParaRPr lang="da-DK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94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Anmeldelser</a:t>
            </a:r>
            <a:endParaRPr lang="da-DK" dirty="0"/>
          </a:p>
        </p:txBody>
      </p:sp>
      <p:sp>
        <p:nvSpPr>
          <p:cNvPr id="3" name="Rektangel 2"/>
          <p:cNvSpPr/>
          <p:nvPr/>
        </p:nvSpPr>
        <p:spPr>
          <a:xfrm>
            <a:off x="714137" y="3717032"/>
            <a:ext cx="3240360" cy="25802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600" dirty="0" err="1"/>
              <a:t>ac:identifier</a:t>
            </a:r>
            <a:r>
              <a:rPr lang="da-DK" sz="1600" dirty="0"/>
              <a:t> = </a:t>
            </a:r>
            <a:r>
              <a:rPr lang="da-DK" sz="1600" dirty="0">
                <a:solidFill>
                  <a:srgbClr val="FF0000"/>
                </a:solidFill>
              </a:rPr>
              <a:t>28370407</a:t>
            </a:r>
            <a:r>
              <a:rPr lang="da-DK" sz="1600" dirty="0"/>
              <a:t>|100200</a:t>
            </a:r>
          </a:p>
          <a:p>
            <a:r>
              <a:rPr lang="da-DK" sz="1600" dirty="0" err="1"/>
              <a:t>ac:source</a:t>
            </a:r>
            <a:r>
              <a:rPr lang="da-DK" sz="1600" dirty="0"/>
              <a:t> = Bibliotekets materialer</a:t>
            </a:r>
          </a:p>
          <a:p>
            <a:r>
              <a:rPr lang="da-DK" sz="1600" dirty="0" err="1">
                <a:solidFill>
                  <a:schemeClr val="accent3">
                    <a:lumMod val="50000"/>
                  </a:schemeClr>
                </a:solidFill>
              </a:rPr>
              <a:t>dc:title</a:t>
            </a:r>
            <a:r>
              <a:rPr lang="da-DK" sz="1600" dirty="0">
                <a:solidFill>
                  <a:schemeClr val="accent3">
                    <a:lumMod val="50000"/>
                  </a:schemeClr>
                </a:solidFill>
              </a:rPr>
              <a:t> = </a:t>
            </a:r>
            <a:r>
              <a:rPr lang="da-DK" sz="1600" dirty="0" smtClean="0">
                <a:solidFill>
                  <a:schemeClr val="accent3">
                    <a:lumMod val="50000"/>
                  </a:schemeClr>
                </a:solidFill>
              </a:rPr>
              <a:t>Menneskehavn</a:t>
            </a:r>
          </a:p>
          <a:p>
            <a:r>
              <a:rPr lang="da-DK" sz="1600" dirty="0" err="1">
                <a:solidFill>
                  <a:schemeClr val="accent3">
                    <a:lumMod val="50000"/>
                  </a:schemeClr>
                </a:solidFill>
              </a:rPr>
              <a:t>d</a:t>
            </a:r>
            <a:r>
              <a:rPr lang="da-DK" sz="1600" dirty="0" err="1" smtClean="0">
                <a:solidFill>
                  <a:schemeClr val="accent3">
                    <a:lumMod val="50000"/>
                  </a:schemeClr>
                </a:solidFill>
              </a:rPr>
              <a:t>c:creator</a:t>
            </a:r>
            <a:r>
              <a:rPr lang="da-DK" sz="1600" dirty="0" smtClean="0">
                <a:solidFill>
                  <a:schemeClr val="accent3">
                    <a:lumMod val="50000"/>
                  </a:schemeClr>
                </a:solidFill>
              </a:rPr>
              <a:t> = John </a:t>
            </a:r>
            <a:r>
              <a:rPr lang="da-DK" sz="1600" dirty="0" err="1" smtClean="0">
                <a:solidFill>
                  <a:schemeClr val="accent3">
                    <a:lumMod val="50000"/>
                  </a:schemeClr>
                </a:solidFill>
              </a:rPr>
              <a:t>Ajvide</a:t>
            </a:r>
            <a:r>
              <a:rPr lang="da-DK" sz="1600" dirty="0" smtClean="0">
                <a:solidFill>
                  <a:schemeClr val="accent3">
                    <a:lumMod val="50000"/>
                  </a:schemeClr>
                </a:solidFill>
              </a:rPr>
              <a:t> Lindqvist</a:t>
            </a:r>
            <a:endParaRPr lang="da-DK" sz="1600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da-DK" sz="1600" dirty="0"/>
          </a:p>
          <a:p>
            <a:r>
              <a:rPr lang="da-DK" sz="1600" dirty="0" err="1">
                <a:solidFill>
                  <a:srgbClr val="FF0000"/>
                </a:solidFill>
              </a:rPr>
              <a:t>dc:identifier</a:t>
            </a:r>
            <a:r>
              <a:rPr lang="da-DK" sz="1600" dirty="0">
                <a:solidFill>
                  <a:srgbClr val="FF0000"/>
                </a:solidFill>
              </a:rPr>
              <a:t> </a:t>
            </a:r>
            <a:r>
              <a:rPr lang="da-DK" sz="1600" dirty="0" err="1" smtClean="0">
                <a:solidFill>
                  <a:srgbClr val="FF0000"/>
                </a:solidFill>
              </a:rPr>
              <a:t>dkdcplus:ISBN</a:t>
            </a:r>
            <a:r>
              <a:rPr lang="da-DK" sz="1600" dirty="0" smtClean="0">
                <a:solidFill>
                  <a:srgbClr val="FF0000"/>
                </a:solidFill>
              </a:rPr>
              <a:t> </a:t>
            </a:r>
            <a:r>
              <a:rPr lang="da-DK" sz="1600" dirty="0">
                <a:solidFill>
                  <a:srgbClr val="FF0000"/>
                </a:solidFill>
              </a:rPr>
              <a:t>= 9788763811750</a:t>
            </a:r>
          </a:p>
        </p:txBody>
      </p:sp>
      <p:sp>
        <p:nvSpPr>
          <p:cNvPr id="4" name="Rektangel 3"/>
          <p:cNvSpPr/>
          <p:nvPr/>
        </p:nvSpPr>
        <p:spPr>
          <a:xfrm>
            <a:off x="5227439" y="3861048"/>
            <a:ext cx="3471118" cy="11065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600" dirty="0" err="1">
                <a:solidFill>
                  <a:schemeClr val="tx1"/>
                </a:solidFill>
              </a:rPr>
              <a:t>ac:identifier</a:t>
            </a:r>
            <a:r>
              <a:rPr lang="da-DK" sz="1600" dirty="0">
                <a:solidFill>
                  <a:schemeClr val="tx1"/>
                </a:solidFill>
              </a:rPr>
              <a:t> = </a:t>
            </a:r>
            <a:r>
              <a:rPr lang="da-DK" sz="1600" dirty="0" smtClean="0"/>
              <a:t>30885732</a:t>
            </a:r>
            <a:r>
              <a:rPr lang="da-DK" sz="1600" dirty="0" smtClean="0">
                <a:solidFill>
                  <a:schemeClr val="tx1"/>
                </a:solidFill>
              </a:rPr>
              <a:t>|870976</a:t>
            </a:r>
          </a:p>
          <a:p>
            <a:r>
              <a:rPr lang="da-DK" sz="1600" dirty="0" err="1" smtClean="0">
                <a:solidFill>
                  <a:schemeClr val="tx1"/>
                </a:solidFill>
              </a:rPr>
              <a:t>ac:source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>
                <a:solidFill>
                  <a:schemeClr val="tx1"/>
                </a:solidFill>
              </a:rPr>
              <a:t>= </a:t>
            </a:r>
            <a:r>
              <a:rPr lang="da-DK" sz="1600" dirty="0" smtClean="0">
                <a:solidFill>
                  <a:schemeClr val="tx1"/>
                </a:solidFill>
              </a:rPr>
              <a:t>Materialevurderinger</a:t>
            </a:r>
          </a:p>
          <a:p>
            <a:r>
              <a:rPr lang="da-DK" sz="1600" dirty="0" err="1" smtClean="0">
                <a:solidFill>
                  <a:schemeClr val="tx1"/>
                </a:solidFill>
              </a:rPr>
              <a:t>dc:title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>
                <a:solidFill>
                  <a:schemeClr val="tx1"/>
                </a:solidFill>
              </a:rPr>
              <a:t>= </a:t>
            </a:r>
            <a:r>
              <a:rPr lang="da-DK" sz="1600" dirty="0" smtClean="0">
                <a:solidFill>
                  <a:schemeClr val="tx1"/>
                </a:solidFill>
              </a:rPr>
              <a:t>Lektørudtalelse</a:t>
            </a:r>
          </a:p>
          <a:p>
            <a:r>
              <a:rPr lang="da-DK" sz="1600" dirty="0" smtClean="0">
                <a:solidFill>
                  <a:srgbClr val="FF0000"/>
                </a:solidFill>
              </a:rPr>
              <a:t>014*a </a:t>
            </a:r>
            <a:r>
              <a:rPr lang="da-DK" sz="1600" dirty="0">
                <a:solidFill>
                  <a:srgbClr val="FF0000"/>
                </a:solidFill>
              </a:rPr>
              <a:t>= 28370407</a:t>
            </a:r>
          </a:p>
        </p:txBody>
      </p:sp>
      <p:sp>
        <p:nvSpPr>
          <p:cNvPr id="5" name="Rektangel 4"/>
          <p:cNvSpPr/>
          <p:nvPr/>
        </p:nvSpPr>
        <p:spPr>
          <a:xfrm>
            <a:off x="5227439" y="1412776"/>
            <a:ext cx="3456384" cy="23042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600" dirty="0" err="1">
                <a:solidFill>
                  <a:schemeClr val="tx1"/>
                </a:solidFill>
              </a:rPr>
              <a:t>ac:identifier</a:t>
            </a:r>
            <a:r>
              <a:rPr lang="da-DK" sz="1600" dirty="0">
                <a:solidFill>
                  <a:schemeClr val="tx1"/>
                </a:solidFill>
              </a:rPr>
              <a:t> = </a:t>
            </a:r>
            <a:r>
              <a:rPr lang="da-DK" sz="1600" dirty="0"/>
              <a:t>88052</a:t>
            </a:r>
            <a:r>
              <a:rPr lang="da-DK" sz="1600" dirty="0" smtClean="0">
                <a:solidFill>
                  <a:schemeClr val="tx1"/>
                </a:solidFill>
              </a:rPr>
              <a:t>|150005</a:t>
            </a:r>
            <a:endParaRPr lang="da-DK" sz="1600" dirty="0">
              <a:solidFill>
                <a:schemeClr val="tx1"/>
              </a:solidFill>
            </a:endParaRPr>
          </a:p>
          <a:p>
            <a:r>
              <a:rPr lang="da-DK" sz="1600" dirty="0" err="1">
                <a:solidFill>
                  <a:schemeClr val="tx1"/>
                </a:solidFill>
              </a:rPr>
              <a:t>ac:source</a:t>
            </a:r>
            <a:r>
              <a:rPr lang="da-DK" sz="1600" dirty="0">
                <a:solidFill>
                  <a:schemeClr val="tx1"/>
                </a:solidFill>
              </a:rPr>
              <a:t> = Litteratursiden</a:t>
            </a:r>
          </a:p>
          <a:p>
            <a:r>
              <a:rPr lang="da-DK" sz="1600" dirty="0" err="1">
                <a:solidFill>
                  <a:schemeClr val="tx1"/>
                </a:solidFill>
              </a:rPr>
              <a:t>dc:title</a:t>
            </a:r>
            <a:r>
              <a:rPr lang="da-DK" sz="1600" dirty="0">
                <a:solidFill>
                  <a:schemeClr val="tx1"/>
                </a:solidFill>
              </a:rPr>
              <a:t> = Anbefaling af: </a:t>
            </a:r>
            <a:r>
              <a:rPr lang="da-DK" sz="1600" dirty="0" smtClean="0">
                <a:solidFill>
                  <a:schemeClr val="tx1"/>
                </a:solidFill>
              </a:rPr>
              <a:t>Menneskehavn af John </a:t>
            </a:r>
            <a:r>
              <a:rPr lang="da-DK" sz="1600" dirty="0" err="1" smtClean="0">
                <a:solidFill>
                  <a:schemeClr val="tx1"/>
                </a:solidFill>
              </a:rPr>
              <a:t>Ajvide</a:t>
            </a:r>
            <a:r>
              <a:rPr lang="da-DK" sz="1600" dirty="0" smtClean="0">
                <a:solidFill>
                  <a:schemeClr val="tx1"/>
                </a:solidFill>
              </a:rPr>
              <a:t> Lindqvist</a:t>
            </a:r>
            <a:endParaRPr lang="da-DK" sz="1600" dirty="0">
              <a:solidFill>
                <a:schemeClr val="tx1"/>
              </a:solidFill>
            </a:endParaRPr>
          </a:p>
          <a:p>
            <a:r>
              <a:rPr lang="da-DK" sz="1600" dirty="0" err="1" smtClean="0">
                <a:solidFill>
                  <a:schemeClr val="tx1"/>
                </a:solidFill>
              </a:rPr>
              <a:t>dc:type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>
                <a:solidFill>
                  <a:schemeClr val="tx1"/>
                </a:solidFill>
              </a:rPr>
              <a:t>= Anmeldelse</a:t>
            </a:r>
          </a:p>
          <a:p>
            <a:r>
              <a:rPr lang="da-DK" sz="1600" dirty="0" err="1">
                <a:solidFill>
                  <a:srgbClr val="FF0000"/>
                </a:solidFill>
              </a:rPr>
              <a:t>dcterms:references</a:t>
            </a:r>
            <a:r>
              <a:rPr lang="da-DK" sz="1600" dirty="0">
                <a:solidFill>
                  <a:srgbClr val="FF0000"/>
                </a:solidFill>
              </a:rPr>
              <a:t> </a:t>
            </a:r>
            <a:r>
              <a:rPr lang="da-DK" sz="1600" dirty="0" err="1" smtClean="0">
                <a:solidFill>
                  <a:srgbClr val="FF0000"/>
                </a:solidFill>
              </a:rPr>
              <a:t>dkdcplus:ISBN</a:t>
            </a:r>
            <a:r>
              <a:rPr lang="da-DK" sz="1600" dirty="0" smtClean="0">
                <a:solidFill>
                  <a:srgbClr val="FF0000"/>
                </a:solidFill>
              </a:rPr>
              <a:t> </a:t>
            </a:r>
            <a:r>
              <a:rPr lang="da-DK" sz="1600" dirty="0">
                <a:solidFill>
                  <a:srgbClr val="FF0000"/>
                </a:solidFill>
              </a:rPr>
              <a:t>= </a:t>
            </a:r>
            <a:r>
              <a:rPr lang="da-DK" sz="1600" dirty="0" smtClean="0">
                <a:solidFill>
                  <a:srgbClr val="FF0000"/>
                </a:solidFill>
              </a:rPr>
              <a:t>9788763811750</a:t>
            </a:r>
          </a:p>
          <a:p>
            <a:r>
              <a:rPr lang="da-DK" sz="1600" dirty="0" err="1">
                <a:solidFill>
                  <a:schemeClr val="accent3">
                    <a:lumMod val="50000"/>
                  </a:schemeClr>
                </a:solidFill>
              </a:rPr>
              <a:t>d</a:t>
            </a:r>
            <a:r>
              <a:rPr lang="da-DK" sz="1600" dirty="0" err="1" smtClean="0">
                <a:solidFill>
                  <a:schemeClr val="accent3">
                    <a:lumMod val="50000"/>
                  </a:schemeClr>
                </a:solidFill>
              </a:rPr>
              <a:t>c:subject</a:t>
            </a:r>
            <a:r>
              <a:rPr lang="da-DK" sz="1600" dirty="0" smtClean="0">
                <a:solidFill>
                  <a:schemeClr val="accent3">
                    <a:lumMod val="50000"/>
                  </a:schemeClr>
                </a:solidFill>
              </a:rPr>
              <a:t> = John </a:t>
            </a:r>
            <a:r>
              <a:rPr lang="da-DK" sz="1600" dirty="0" err="1" smtClean="0">
                <a:solidFill>
                  <a:schemeClr val="accent3">
                    <a:lumMod val="50000"/>
                  </a:schemeClr>
                </a:solidFill>
              </a:rPr>
              <a:t>Ajvide</a:t>
            </a:r>
            <a:r>
              <a:rPr lang="da-DK" sz="1600" dirty="0" smtClean="0">
                <a:solidFill>
                  <a:schemeClr val="accent3">
                    <a:lumMod val="50000"/>
                  </a:schemeClr>
                </a:solidFill>
              </a:rPr>
              <a:t> Lindqvist</a:t>
            </a:r>
          </a:p>
          <a:p>
            <a:r>
              <a:rPr lang="da-DK" sz="1600" dirty="0" err="1">
                <a:solidFill>
                  <a:schemeClr val="accent3">
                    <a:lumMod val="50000"/>
                  </a:schemeClr>
                </a:solidFill>
              </a:rPr>
              <a:t>d</a:t>
            </a:r>
            <a:r>
              <a:rPr lang="da-DK" sz="1600" dirty="0" err="1" smtClean="0">
                <a:solidFill>
                  <a:schemeClr val="accent3">
                    <a:lumMod val="50000"/>
                  </a:schemeClr>
                </a:solidFill>
              </a:rPr>
              <a:t>c:subject</a:t>
            </a:r>
            <a:r>
              <a:rPr lang="da-DK" sz="1600" dirty="0" smtClean="0">
                <a:solidFill>
                  <a:schemeClr val="accent3">
                    <a:lumMod val="50000"/>
                  </a:schemeClr>
                </a:solidFill>
              </a:rPr>
              <a:t> = Menneskehavn</a:t>
            </a:r>
            <a:endParaRPr lang="da-DK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7" name="Lige pilforbindelse 6"/>
          <p:cNvCxnSpPr/>
          <p:nvPr/>
        </p:nvCxnSpPr>
        <p:spPr>
          <a:xfrm flipV="1">
            <a:off x="4053148" y="3429000"/>
            <a:ext cx="1080120" cy="556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pilforbindelse 8"/>
          <p:cNvCxnSpPr/>
          <p:nvPr/>
        </p:nvCxnSpPr>
        <p:spPr>
          <a:xfrm>
            <a:off x="4053148" y="5190709"/>
            <a:ext cx="108012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boks 10"/>
          <p:cNvSpPr txBox="1"/>
          <p:nvPr/>
        </p:nvSpPr>
        <p:spPr>
          <a:xfrm>
            <a:off x="323528" y="1196752"/>
            <a:ext cx="46085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a-DK" dirty="0" smtClean="0"/>
              <a:t>Hvis 014*a i anmeldelse = </a:t>
            </a:r>
            <a:r>
              <a:rPr lang="da-DK" dirty="0" err="1" smtClean="0"/>
              <a:t>fedoraPid</a:t>
            </a:r>
            <a:r>
              <a:rPr lang="da-DK" dirty="0" smtClean="0"/>
              <a:t> i et objekt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a-DK" dirty="0" smtClean="0"/>
              <a:t>Hvis </a:t>
            </a:r>
            <a:r>
              <a:rPr lang="da-DK" dirty="0" err="1" smtClean="0"/>
              <a:t>dcterms:references</a:t>
            </a:r>
            <a:r>
              <a:rPr lang="da-DK" dirty="0" smtClean="0"/>
              <a:t> </a:t>
            </a:r>
            <a:r>
              <a:rPr lang="da-DK" dirty="0" err="1" smtClean="0"/>
              <a:t>xsi:type</a:t>
            </a:r>
            <a:r>
              <a:rPr lang="da-DK" dirty="0" smtClean="0"/>
              <a:t>=”</a:t>
            </a:r>
            <a:r>
              <a:rPr lang="da-DK" dirty="0" err="1" smtClean="0"/>
              <a:t>dkdcplus:ISBN</a:t>
            </a:r>
            <a:r>
              <a:rPr lang="da-DK" dirty="0" smtClean="0"/>
              <a:t>” i </a:t>
            </a:r>
            <a:r>
              <a:rPr lang="da-DK" dirty="0" err="1" smtClean="0"/>
              <a:t>litt.side</a:t>
            </a:r>
            <a:r>
              <a:rPr lang="da-DK" dirty="0" smtClean="0"/>
              <a:t> anbefaling = </a:t>
            </a:r>
            <a:r>
              <a:rPr lang="da-DK" dirty="0" err="1" smtClean="0"/>
              <a:t>dc:identifier</a:t>
            </a:r>
            <a:r>
              <a:rPr lang="da-DK" dirty="0" smtClean="0"/>
              <a:t> </a:t>
            </a:r>
            <a:r>
              <a:rPr lang="da-DK" dirty="0" err="1" smtClean="0"/>
              <a:t>xsi:type</a:t>
            </a:r>
            <a:r>
              <a:rPr lang="da-DK" dirty="0" smtClean="0"/>
              <a:t>=”</a:t>
            </a:r>
            <a:r>
              <a:rPr lang="da-DK" dirty="0" err="1" smtClean="0"/>
              <a:t>dkdcplus:ISBN</a:t>
            </a:r>
            <a:r>
              <a:rPr lang="da-DK" dirty="0" smtClean="0"/>
              <a:t>”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a-DK" dirty="0" smtClean="0"/>
              <a:t>(Hvis </a:t>
            </a:r>
            <a:r>
              <a:rPr lang="da-DK" dirty="0" err="1" smtClean="0"/>
              <a:t>dc:subject</a:t>
            </a:r>
            <a:r>
              <a:rPr lang="da-DK" dirty="0" smtClean="0"/>
              <a:t> fra Litteratursiden = </a:t>
            </a:r>
            <a:r>
              <a:rPr lang="da-DK" dirty="0" err="1" smtClean="0"/>
              <a:t>dc:title</a:t>
            </a:r>
            <a:r>
              <a:rPr lang="da-DK" dirty="0" smtClean="0"/>
              <a:t> og </a:t>
            </a:r>
            <a:r>
              <a:rPr lang="da-DK" dirty="0" err="1" smtClean="0"/>
              <a:t>dc:creator</a:t>
            </a:r>
            <a:r>
              <a:rPr lang="da-DK" dirty="0" smtClean="0"/>
              <a:t> i et andet objekt)</a:t>
            </a:r>
            <a:endParaRPr lang="da-DK" dirty="0"/>
          </a:p>
        </p:txBody>
      </p:sp>
      <p:sp>
        <p:nvSpPr>
          <p:cNvPr id="10" name="Rektangel 9"/>
          <p:cNvSpPr/>
          <p:nvPr/>
        </p:nvSpPr>
        <p:spPr>
          <a:xfrm>
            <a:off x="5227439" y="5190709"/>
            <a:ext cx="3471118" cy="11065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600" dirty="0" err="1">
                <a:solidFill>
                  <a:schemeClr val="tx1"/>
                </a:solidFill>
              </a:rPr>
              <a:t>ac:identifier</a:t>
            </a:r>
            <a:r>
              <a:rPr lang="da-DK" sz="1600" dirty="0">
                <a:solidFill>
                  <a:schemeClr val="tx1"/>
                </a:solidFill>
              </a:rPr>
              <a:t> = </a:t>
            </a:r>
            <a:r>
              <a:rPr lang="da-DK" sz="1600" dirty="0"/>
              <a:t>34282285</a:t>
            </a:r>
            <a:r>
              <a:rPr lang="da-DK" sz="1600" dirty="0" smtClean="0">
                <a:solidFill>
                  <a:schemeClr val="tx1"/>
                </a:solidFill>
              </a:rPr>
              <a:t>|870971</a:t>
            </a:r>
          </a:p>
          <a:p>
            <a:r>
              <a:rPr lang="da-DK" sz="1600" dirty="0" err="1" smtClean="0">
                <a:solidFill>
                  <a:schemeClr val="tx1"/>
                </a:solidFill>
              </a:rPr>
              <a:t>ac:source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>
                <a:solidFill>
                  <a:schemeClr val="tx1"/>
                </a:solidFill>
              </a:rPr>
              <a:t>= </a:t>
            </a:r>
            <a:r>
              <a:rPr lang="da-DK" sz="1600" dirty="0" smtClean="0">
                <a:solidFill>
                  <a:schemeClr val="tx1"/>
                </a:solidFill>
              </a:rPr>
              <a:t>Anmeldelser</a:t>
            </a:r>
          </a:p>
          <a:p>
            <a:r>
              <a:rPr lang="da-DK" sz="1600" dirty="0" err="1" smtClean="0">
                <a:solidFill>
                  <a:schemeClr val="tx1"/>
                </a:solidFill>
              </a:rPr>
              <a:t>dc:title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>
                <a:solidFill>
                  <a:schemeClr val="tx1"/>
                </a:solidFill>
              </a:rPr>
              <a:t>= </a:t>
            </a:r>
            <a:r>
              <a:rPr lang="da-DK" sz="1600" dirty="0" smtClean="0">
                <a:solidFill>
                  <a:schemeClr val="tx1"/>
                </a:solidFill>
              </a:rPr>
              <a:t>Anmeldelse</a:t>
            </a:r>
          </a:p>
          <a:p>
            <a:r>
              <a:rPr lang="da-DK" sz="1600" dirty="0" smtClean="0">
                <a:solidFill>
                  <a:srgbClr val="FF0000"/>
                </a:solidFill>
              </a:rPr>
              <a:t>014*a = </a:t>
            </a:r>
            <a:r>
              <a:rPr lang="da-DK" sz="1600" dirty="0">
                <a:solidFill>
                  <a:srgbClr val="FF0000"/>
                </a:solidFill>
              </a:rPr>
              <a:t>28370407</a:t>
            </a:r>
            <a:endParaRPr lang="da-DK" sz="1600" dirty="0" smtClean="0">
              <a:solidFill>
                <a:srgbClr val="FF0000"/>
              </a:solidFill>
            </a:endParaRPr>
          </a:p>
        </p:txBody>
      </p:sp>
      <p:cxnSp>
        <p:nvCxnSpPr>
          <p:cNvPr id="12" name="Lige pilforbindelse 11"/>
          <p:cNvCxnSpPr/>
          <p:nvPr/>
        </p:nvCxnSpPr>
        <p:spPr>
          <a:xfrm>
            <a:off x="4053148" y="4581128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07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Onlineadgang </a:t>
            </a:r>
            <a:endParaRPr lang="da-DK" dirty="0"/>
          </a:p>
        </p:txBody>
      </p:sp>
      <p:sp>
        <p:nvSpPr>
          <p:cNvPr id="3" name="Rektangel 2"/>
          <p:cNvSpPr/>
          <p:nvPr/>
        </p:nvSpPr>
        <p:spPr>
          <a:xfrm>
            <a:off x="611560" y="2132856"/>
            <a:ext cx="3384376" cy="12241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600" dirty="0" err="1">
                <a:solidFill>
                  <a:schemeClr val="tx1"/>
                </a:solidFill>
              </a:rPr>
              <a:t>ac:identifier</a:t>
            </a:r>
            <a:r>
              <a:rPr lang="da-DK" sz="1600" dirty="0">
                <a:solidFill>
                  <a:schemeClr val="tx1"/>
                </a:solidFill>
              </a:rPr>
              <a:t> = </a:t>
            </a:r>
            <a:r>
              <a:rPr lang="da-DK" sz="1600" dirty="0">
                <a:solidFill>
                  <a:srgbClr val="FF0000"/>
                </a:solidFill>
              </a:rPr>
              <a:t>34282285</a:t>
            </a:r>
            <a:r>
              <a:rPr lang="da-DK" sz="1600" dirty="0">
                <a:solidFill>
                  <a:schemeClr val="tx1"/>
                </a:solidFill>
              </a:rPr>
              <a:t>|870971</a:t>
            </a:r>
          </a:p>
          <a:p>
            <a:r>
              <a:rPr lang="da-DK" sz="1600" dirty="0" err="1">
                <a:solidFill>
                  <a:schemeClr val="tx1"/>
                </a:solidFill>
              </a:rPr>
              <a:t>ac:source</a:t>
            </a:r>
            <a:r>
              <a:rPr lang="da-DK" sz="1600" dirty="0">
                <a:solidFill>
                  <a:schemeClr val="tx1"/>
                </a:solidFill>
              </a:rPr>
              <a:t> = Anmeldelser</a:t>
            </a:r>
          </a:p>
          <a:p>
            <a:r>
              <a:rPr lang="da-DK" sz="1600" dirty="0" err="1">
                <a:solidFill>
                  <a:schemeClr val="tx1"/>
                </a:solidFill>
              </a:rPr>
              <a:t>dc:title</a:t>
            </a:r>
            <a:r>
              <a:rPr lang="da-DK" sz="1600" dirty="0">
                <a:solidFill>
                  <a:schemeClr val="tx1"/>
                </a:solidFill>
              </a:rPr>
              <a:t> = </a:t>
            </a:r>
            <a:r>
              <a:rPr lang="da-DK" sz="1600" dirty="0" smtClean="0">
                <a:solidFill>
                  <a:schemeClr val="tx1"/>
                </a:solidFill>
              </a:rPr>
              <a:t>Anmeldelse</a:t>
            </a:r>
          </a:p>
        </p:txBody>
      </p:sp>
      <p:cxnSp>
        <p:nvCxnSpPr>
          <p:cNvPr id="9" name="Lige pilforbindelse 8"/>
          <p:cNvCxnSpPr/>
          <p:nvPr/>
        </p:nvCxnSpPr>
        <p:spPr>
          <a:xfrm>
            <a:off x="4193447" y="2739415"/>
            <a:ext cx="7127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boks 5"/>
          <p:cNvSpPr txBox="1"/>
          <p:nvPr/>
        </p:nvSpPr>
        <p:spPr>
          <a:xfrm>
            <a:off x="5004048" y="2166117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[</a:t>
            </a:r>
            <a:r>
              <a:rPr lang="da-DK" dirty="0" err="1"/>
              <a:t>useraccessinfomedia</a:t>
            </a:r>
            <a:r>
              <a:rPr lang="da-DK" dirty="0"/>
              <a:t>]?action=</a:t>
            </a:r>
            <a:r>
              <a:rPr lang="da-DK" dirty="0" err="1"/>
              <a:t>getArticle&amp;faust</a:t>
            </a:r>
            <a:r>
              <a:rPr lang="da-DK" dirty="0"/>
              <a:t>=34282285&amp;libraryCode=[</a:t>
            </a:r>
            <a:r>
              <a:rPr lang="da-DK" dirty="0" err="1"/>
              <a:t>libraryCode</a:t>
            </a:r>
            <a:r>
              <a:rPr lang="da-DK" dirty="0"/>
              <a:t>]&amp;</a:t>
            </a:r>
            <a:r>
              <a:rPr lang="da-DK" dirty="0" err="1"/>
              <a:t>userId</a:t>
            </a:r>
            <a:r>
              <a:rPr lang="da-DK" dirty="0"/>
              <a:t>=[</a:t>
            </a:r>
            <a:r>
              <a:rPr lang="da-DK" dirty="0" err="1"/>
              <a:t>userId</a:t>
            </a:r>
            <a:r>
              <a:rPr lang="da-DK" dirty="0"/>
              <a:t>]&amp;</a:t>
            </a:r>
            <a:r>
              <a:rPr lang="da-DK" dirty="0" err="1"/>
              <a:t>userPinCode</a:t>
            </a:r>
            <a:r>
              <a:rPr lang="da-DK" dirty="0"/>
              <a:t>=[</a:t>
            </a:r>
            <a:r>
              <a:rPr lang="da-DK" dirty="0" err="1" smtClean="0"/>
              <a:t>userPinCode</a:t>
            </a:r>
            <a:r>
              <a:rPr lang="da-DK" dirty="0" smtClean="0"/>
              <a:t>]</a:t>
            </a:r>
            <a:endParaRPr lang="da-DK" dirty="0"/>
          </a:p>
        </p:txBody>
      </p:sp>
      <p:sp>
        <p:nvSpPr>
          <p:cNvPr id="13" name="Rektangel 12"/>
          <p:cNvSpPr/>
          <p:nvPr/>
        </p:nvSpPr>
        <p:spPr>
          <a:xfrm>
            <a:off x="611560" y="3717032"/>
            <a:ext cx="3384376" cy="27363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600" dirty="0" err="1" smtClean="0">
                <a:solidFill>
                  <a:schemeClr val="tx1"/>
                </a:solidFill>
              </a:rPr>
              <a:t>ac:identifier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>
                <a:solidFill>
                  <a:schemeClr val="tx1"/>
                </a:solidFill>
              </a:rPr>
              <a:t>= </a:t>
            </a:r>
            <a:r>
              <a:rPr lang="da-DK" sz="1600" dirty="0"/>
              <a:t>88052</a:t>
            </a:r>
            <a:r>
              <a:rPr lang="da-DK" sz="1600" dirty="0">
                <a:solidFill>
                  <a:schemeClr val="tx1"/>
                </a:solidFill>
              </a:rPr>
              <a:t>|150005</a:t>
            </a:r>
          </a:p>
          <a:p>
            <a:r>
              <a:rPr lang="da-DK" sz="1600" dirty="0" err="1">
                <a:solidFill>
                  <a:schemeClr val="tx1"/>
                </a:solidFill>
              </a:rPr>
              <a:t>ac:source</a:t>
            </a:r>
            <a:r>
              <a:rPr lang="da-DK" sz="1600" dirty="0">
                <a:solidFill>
                  <a:schemeClr val="tx1"/>
                </a:solidFill>
              </a:rPr>
              <a:t> = Litteratursiden</a:t>
            </a:r>
          </a:p>
          <a:p>
            <a:r>
              <a:rPr lang="da-DK" sz="1600" dirty="0" err="1">
                <a:solidFill>
                  <a:schemeClr val="tx1"/>
                </a:solidFill>
              </a:rPr>
              <a:t>dc:title</a:t>
            </a:r>
            <a:r>
              <a:rPr lang="da-DK" sz="1600" dirty="0">
                <a:solidFill>
                  <a:schemeClr val="tx1"/>
                </a:solidFill>
              </a:rPr>
              <a:t> = Anbefaling af: Menneskehavn af John </a:t>
            </a:r>
            <a:r>
              <a:rPr lang="da-DK" sz="1600" dirty="0" err="1">
                <a:solidFill>
                  <a:schemeClr val="tx1"/>
                </a:solidFill>
              </a:rPr>
              <a:t>Ajvide</a:t>
            </a:r>
            <a:r>
              <a:rPr lang="da-DK" sz="1600" dirty="0">
                <a:solidFill>
                  <a:schemeClr val="tx1"/>
                </a:solidFill>
              </a:rPr>
              <a:t> Lindqvist</a:t>
            </a:r>
          </a:p>
          <a:p>
            <a:r>
              <a:rPr lang="da-DK" sz="1600" dirty="0" err="1">
                <a:solidFill>
                  <a:schemeClr val="tx1"/>
                </a:solidFill>
              </a:rPr>
              <a:t>dc:type</a:t>
            </a:r>
            <a:r>
              <a:rPr lang="da-DK" sz="1600" dirty="0">
                <a:solidFill>
                  <a:schemeClr val="tx1"/>
                </a:solidFill>
              </a:rPr>
              <a:t> = Anmeldelse</a:t>
            </a:r>
          </a:p>
          <a:p>
            <a:r>
              <a:rPr lang="da-DK" sz="1600" dirty="0" err="1" smtClean="0">
                <a:solidFill>
                  <a:srgbClr val="FF0000"/>
                </a:solidFill>
              </a:rPr>
              <a:t>dc:identifier</a:t>
            </a:r>
            <a:r>
              <a:rPr lang="da-DK" sz="1600" dirty="0" smtClean="0">
                <a:solidFill>
                  <a:srgbClr val="FF0000"/>
                </a:solidFill>
              </a:rPr>
              <a:t> </a:t>
            </a:r>
            <a:r>
              <a:rPr lang="da-DK" sz="1600" dirty="0" err="1" smtClean="0">
                <a:solidFill>
                  <a:srgbClr val="FF0000"/>
                </a:solidFill>
              </a:rPr>
              <a:t>dcterms</a:t>
            </a:r>
            <a:r>
              <a:rPr lang="da-DK" sz="1600" dirty="0" smtClean="0">
                <a:solidFill>
                  <a:srgbClr val="FF0000"/>
                </a:solidFill>
              </a:rPr>
              <a:t> URI = http</a:t>
            </a:r>
            <a:r>
              <a:rPr lang="da-DK" sz="1600" dirty="0">
                <a:solidFill>
                  <a:srgbClr val="FF0000"/>
                </a:solidFill>
              </a:rPr>
              <a:t>://www.litteratursiden.dk/?q=node/88052</a:t>
            </a:r>
            <a:endParaRPr lang="da-DK" sz="1600" dirty="0" smtClean="0">
              <a:solidFill>
                <a:srgbClr val="FF0000"/>
              </a:solidFill>
            </a:endParaRPr>
          </a:p>
        </p:txBody>
      </p:sp>
      <p:cxnSp>
        <p:nvCxnSpPr>
          <p:cNvPr id="14" name="Lige pilforbindelse 13"/>
          <p:cNvCxnSpPr/>
          <p:nvPr/>
        </p:nvCxnSpPr>
        <p:spPr>
          <a:xfrm>
            <a:off x="4193448" y="4993526"/>
            <a:ext cx="7127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boks 14"/>
          <p:cNvSpPr txBox="1"/>
          <p:nvPr/>
        </p:nvSpPr>
        <p:spPr>
          <a:xfrm>
            <a:off x="5076056" y="4676356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http://www.litteratursiden.dk/?q=node/88052</a:t>
            </a:r>
          </a:p>
        </p:txBody>
      </p:sp>
      <p:sp>
        <p:nvSpPr>
          <p:cNvPr id="16" name="Tekstboks 15"/>
          <p:cNvSpPr txBox="1"/>
          <p:nvPr/>
        </p:nvSpPr>
        <p:spPr>
          <a:xfrm>
            <a:off x="697377" y="130352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Fuld URL eller URL med placeholders, f.eks. Infomedia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301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da-DK" dirty="0" smtClean="0"/>
              <a:t>Spørgsmål?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301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Data ind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Nye kilder til brønden</a:t>
            </a:r>
          </a:p>
          <a:p>
            <a:pPr lvl="1"/>
            <a:r>
              <a:rPr lang="da-DK" dirty="0" smtClean="0"/>
              <a:t>Hvordan kan de bruges?</a:t>
            </a:r>
          </a:p>
          <a:p>
            <a:r>
              <a:rPr lang="da-DK" dirty="0" smtClean="0"/>
              <a:t>Konvertering </a:t>
            </a:r>
          </a:p>
          <a:p>
            <a:pPr lvl="1"/>
            <a:r>
              <a:rPr lang="da-DK" dirty="0"/>
              <a:t> </a:t>
            </a:r>
            <a:r>
              <a:rPr lang="da-DK" dirty="0" smtClean="0"/>
              <a:t>Fælles format: DKABM</a:t>
            </a:r>
          </a:p>
          <a:p>
            <a:r>
              <a:rPr lang="da-DK" dirty="0" smtClean="0"/>
              <a:t>Dannelse af relationer mellem kilder/poster</a:t>
            </a:r>
          </a:p>
          <a:p>
            <a:pPr lvl="1"/>
            <a:r>
              <a:rPr lang="da-DK" dirty="0" smtClean="0"/>
              <a:t>Strukturelle relationer </a:t>
            </a:r>
          </a:p>
          <a:p>
            <a:pPr lvl="1"/>
            <a:r>
              <a:rPr lang="da-DK" dirty="0" smtClean="0"/>
              <a:t>Addirelationer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1888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Fælles format for alle kilder - DKABM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Autofit/>
          </a:bodyPr>
          <a:lstStyle/>
          <a:p>
            <a:r>
              <a:rPr lang="da-DK" sz="2400" dirty="0" smtClean="0"/>
              <a:t>Fælles udvekslingsformat godkendt af Kulturstyrelsen (tidl. Styrelsen for Bibliotek og Medier)</a:t>
            </a:r>
          </a:p>
          <a:p>
            <a:pPr marL="0" indent="0">
              <a:buNone/>
            </a:pPr>
            <a:endParaRPr lang="da-DK" sz="2400" dirty="0" smtClean="0"/>
          </a:p>
          <a:p>
            <a:r>
              <a:rPr lang="da-DK" sz="2800" dirty="0" smtClean="0"/>
              <a:t>Anvendeligt også uden for biblioteksverdenen</a:t>
            </a:r>
          </a:p>
          <a:p>
            <a:r>
              <a:rPr lang="da-DK" sz="2800" dirty="0" smtClean="0"/>
              <a:t>Standardformat</a:t>
            </a:r>
          </a:p>
          <a:p>
            <a:r>
              <a:rPr lang="da-DK" sz="2800" dirty="0" smtClean="0"/>
              <a:t>Kan anvendes på tværs af kilder (forskellige formater)</a:t>
            </a:r>
          </a:p>
          <a:p>
            <a:r>
              <a:rPr lang="da-DK" sz="2800" dirty="0" smtClean="0"/>
              <a:t>Et samlet minimum af fællestræk (+ noget mere)</a:t>
            </a:r>
          </a:p>
          <a:p>
            <a:endParaRPr lang="da-DK" sz="2800" dirty="0" smtClean="0"/>
          </a:p>
          <a:p>
            <a:pPr marL="0" indent="0">
              <a:buNone/>
            </a:pPr>
            <a:endParaRPr lang="da-DK" sz="1800" dirty="0"/>
          </a:p>
          <a:p>
            <a:pPr marL="0" indent="0">
              <a:buNone/>
            </a:pPr>
            <a:r>
              <a:rPr lang="da-DK" sz="1800" dirty="0" smtClean="0"/>
              <a:t>Dokumentation: </a:t>
            </a:r>
            <a:r>
              <a:rPr lang="da-DK" sz="1800" dirty="0">
                <a:hlinkClick r:id="rId2"/>
              </a:rPr>
              <a:t>http://oss.dbc.dk/wiki/bin/view/Databroend/OpenSearchDKABM2011</a:t>
            </a:r>
            <a:endParaRPr lang="da-DK" sz="1800" dirty="0"/>
          </a:p>
        </p:txBody>
      </p:sp>
    </p:spTree>
    <p:extLst>
      <p:ext uri="{BB962C8B-B14F-4D97-AF65-F5344CB8AC3E}">
        <p14:creationId xmlns:p14="http://schemas.microsoft.com/office/powerpoint/2010/main" val="354332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Fælles format for alle kilder - DKABM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050" dirty="0"/>
              <a:t>&lt;</a:t>
            </a:r>
            <a:r>
              <a:rPr lang="da-DK" sz="1050" dirty="0" err="1"/>
              <a:t>dkabm:record</a:t>
            </a:r>
            <a:r>
              <a:rPr lang="da-DK" sz="1050" dirty="0"/>
              <a:t>&gt;</a:t>
            </a:r>
          </a:p>
          <a:p>
            <a:pPr marL="0" indent="0">
              <a:buNone/>
            </a:pPr>
            <a:r>
              <a:rPr lang="da-DK" sz="1050" dirty="0"/>
              <a:t> </a:t>
            </a:r>
            <a:r>
              <a:rPr lang="da-DK" sz="1050" dirty="0" smtClean="0"/>
              <a:t>   &lt;</a:t>
            </a:r>
            <a:r>
              <a:rPr lang="da-DK" sz="1050" dirty="0" err="1"/>
              <a:t>ac:identifier</a:t>
            </a:r>
            <a:r>
              <a:rPr lang="da-DK" sz="1050" dirty="0"/>
              <a:t>&gt;28370407|100200&lt;/</a:t>
            </a:r>
            <a:r>
              <a:rPr lang="da-DK" sz="1050" dirty="0" err="1"/>
              <a:t>ac:identifier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ac:source</a:t>
            </a:r>
            <a:r>
              <a:rPr lang="da-DK" sz="1050" dirty="0"/>
              <a:t>&gt;Bibliotekets materialer&lt;/</a:t>
            </a:r>
            <a:r>
              <a:rPr lang="da-DK" sz="1050" dirty="0" err="1"/>
              <a:t>ac:source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b="1" dirty="0">
                <a:solidFill>
                  <a:srgbClr val="C00000"/>
                </a:solidFill>
              </a:rPr>
              <a:t>  </a:t>
            </a:r>
            <a:r>
              <a:rPr lang="da-DK" sz="1050" b="1" dirty="0" smtClean="0">
                <a:solidFill>
                  <a:srgbClr val="C00000"/>
                </a:solidFill>
              </a:rPr>
              <a:t>  &lt;</a:t>
            </a:r>
            <a:r>
              <a:rPr lang="da-DK" sz="1050" b="1" dirty="0" err="1">
                <a:solidFill>
                  <a:srgbClr val="C00000"/>
                </a:solidFill>
              </a:rPr>
              <a:t>dc:title</a:t>
            </a:r>
            <a:r>
              <a:rPr lang="da-DK" sz="1050" b="1" dirty="0">
                <a:solidFill>
                  <a:srgbClr val="C00000"/>
                </a:solidFill>
              </a:rPr>
              <a:t>&gt;Menneskehavn&lt;/</a:t>
            </a:r>
            <a:r>
              <a:rPr lang="da-DK" sz="1050" b="1" dirty="0" err="1">
                <a:solidFill>
                  <a:srgbClr val="C00000"/>
                </a:solidFill>
              </a:rPr>
              <a:t>dc:title</a:t>
            </a:r>
            <a:r>
              <a:rPr lang="da-DK" sz="1050" b="1" dirty="0">
                <a:solidFill>
                  <a:srgbClr val="C00000"/>
                </a:solidFill>
              </a:rPr>
              <a:t>&gt; </a:t>
            </a:r>
          </a:p>
          <a:p>
            <a:pPr marL="0" indent="0">
              <a:buNone/>
            </a:pPr>
            <a:r>
              <a:rPr lang="da-DK" sz="1050" b="1" dirty="0">
                <a:solidFill>
                  <a:srgbClr val="C00000"/>
                </a:solidFill>
              </a:rPr>
              <a:t>  </a:t>
            </a:r>
            <a:r>
              <a:rPr lang="da-DK" sz="1050" b="1" dirty="0" smtClean="0">
                <a:solidFill>
                  <a:srgbClr val="C00000"/>
                </a:solidFill>
              </a:rPr>
              <a:t>  &lt;</a:t>
            </a:r>
            <a:r>
              <a:rPr lang="da-DK" sz="1050" b="1" dirty="0" err="1">
                <a:solidFill>
                  <a:srgbClr val="C00000"/>
                </a:solidFill>
              </a:rPr>
              <a:t>dc:title</a:t>
            </a:r>
            <a:r>
              <a:rPr lang="da-DK" sz="1050" b="1" dirty="0">
                <a:solidFill>
                  <a:srgbClr val="C00000"/>
                </a:solidFill>
              </a:rPr>
              <a:t> </a:t>
            </a:r>
            <a:r>
              <a:rPr lang="da-DK" sz="1050" b="1" dirty="0" err="1">
                <a:solidFill>
                  <a:srgbClr val="C00000"/>
                </a:solidFill>
              </a:rPr>
              <a:t>xsi:type</a:t>
            </a:r>
            <a:r>
              <a:rPr lang="da-DK" sz="1050" b="1" dirty="0">
                <a:solidFill>
                  <a:srgbClr val="C00000"/>
                </a:solidFill>
              </a:rPr>
              <a:t>="</a:t>
            </a:r>
            <a:r>
              <a:rPr lang="da-DK" sz="1050" b="1" dirty="0" err="1">
                <a:solidFill>
                  <a:srgbClr val="C00000"/>
                </a:solidFill>
              </a:rPr>
              <a:t>dkdcplus:full</a:t>
            </a:r>
            <a:r>
              <a:rPr lang="da-DK" sz="1050" b="1" dirty="0">
                <a:solidFill>
                  <a:srgbClr val="C00000"/>
                </a:solidFill>
              </a:rPr>
              <a:t>"&gt;Menneskehavn : roman&lt;/</a:t>
            </a:r>
            <a:r>
              <a:rPr lang="da-DK" sz="1050" b="1" dirty="0" err="1">
                <a:solidFill>
                  <a:srgbClr val="C00000"/>
                </a:solidFill>
              </a:rPr>
              <a:t>dc:title</a:t>
            </a:r>
            <a:r>
              <a:rPr lang="da-DK" sz="1050" b="1" dirty="0">
                <a:solidFill>
                  <a:srgbClr val="C00000"/>
                </a:solidFill>
              </a:rPr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dc:creator</a:t>
            </a:r>
            <a:r>
              <a:rPr lang="da-DK" sz="1050" dirty="0"/>
              <a:t> </a:t>
            </a:r>
            <a:r>
              <a:rPr lang="da-DK" sz="1050" dirty="0" err="1"/>
              <a:t>xsi:type</a:t>
            </a:r>
            <a:r>
              <a:rPr lang="da-DK" sz="1050" dirty="0"/>
              <a:t>="</a:t>
            </a:r>
            <a:r>
              <a:rPr lang="da-DK" sz="1050" dirty="0" err="1"/>
              <a:t>dkdcplus:aut</a:t>
            </a:r>
            <a:r>
              <a:rPr lang="da-DK" sz="1050" dirty="0"/>
              <a:t>"&gt;John </a:t>
            </a:r>
            <a:r>
              <a:rPr lang="da-DK" sz="1050" dirty="0" err="1"/>
              <a:t>Ajvide</a:t>
            </a:r>
            <a:r>
              <a:rPr lang="da-DK" sz="1050" dirty="0"/>
              <a:t> Lindqvist&lt;/</a:t>
            </a:r>
            <a:r>
              <a:rPr lang="da-DK" sz="1050" dirty="0" err="1"/>
              <a:t>dc:creator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dc:creator</a:t>
            </a:r>
            <a:r>
              <a:rPr lang="da-DK" sz="1050" dirty="0"/>
              <a:t> </a:t>
            </a:r>
            <a:r>
              <a:rPr lang="da-DK" sz="1050" dirty="0" err="1"/>
              <a:t>xsi:type</a:t>
            </a:r>
            <a:r>
              <a:rPr lang="da-DK" sz="1050" dirty="0"/>
              <a:t>="</a:t>
            </a:r>
            <a:r>
              <a:rPr lang="da-DK" sz="1050" dirty="0" err="1"/>
              <a:t>oss:sort</a:t>
            </a:r>
            <a:r>
              <a:rPr lang="da-DK" sz="1050" dirty="0"/>
              <a:t>"&gt;</a:t>
            </a:r>
            <a:r>
              <a:rPr lang="da-DK" sz="1050" dirty="0" err="1"/>
              <a:t>Ajvide</a:t>
            </a:r>
            <a:r>
              <a:rPr lang="da-DK" sz="1050" dirty="0"/>
              <a:t> Lindqvist, John&lt;/</a:t>
            </a:r>
            <a:r>
              <a:rPr lang="da-DK" sz="1050" dirty="0" err="1"/>
              <a:t>dc:creator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da-DK" sz="1050" b="1" dirty="0" smtClean="0">
                <a:solidFill>
                  <a:schemeClr val="accent1">
                    <a:lumMod val="75000"/>
                  </a:schemeClr>
                </a:solidFill>
              </a:rPr>
              <a:t>  &lt;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dc:subject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xsi:type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="dkdcplus:DK5-Text"&gt;Skønlitteratur&lt;/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dc:subject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</a:p>
          <a:p>
            <a:pPr marL="0" indent="0">
              <a:buNone/>
            </a:pP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da-DK" sz="1050" b="1" dirty="0" smtClean="0">
                <a:solidFill>
                  <a:schemeClr val="accent1">
                    <a:lumMod val="75000"/>
                  </a:schemeClr>
                </a:solidFill>
              </a:rPr>
              <a:t>  &lt;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dc:subject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xsi:type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="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dkdcplus:genre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"&gt;fiktion&lt;/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dc:subject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</a:p>
          <a:p>
            <a:pPr marL="0" indent="0">
              <a:buNone/>
            </a:pP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da-DK" sz="1050" b="1" dirty="0" smtClean="0">
                <a:solidFill>
                  <a:schemeClr val="accent1">
                    <a:lumMod val="75000"/>
                  </a:schemeClr>
                </a:solidFill>
              </a:rPr>
              <a:t>  &lt;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dc:subject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xsi:type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="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dkdcplus:DBCS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"&gt;gys&lt;/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dc:subject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</a:p>
          <a:p>
            <a:pPr marL="0" indent="0">
              <a:buNone/>
            </a:pP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da-DK" sz="1050" b="1" dirty="0" smtClean="0">
                <a:solidFill>
                  <a:schemeClr val="accent1">
                    <a:lumMod val="75000"/>
                  </a:schemeClr>
                </a:solidFill>
              </a:rPr>
              <a:t>  &lt;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dc:subject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xsi:type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="dkdcplus:DK5"&gt;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sk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&lt;/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dc:subject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</a:p>
          <a:p>
            <a:pPr marL="0" indent="0">
              <a:buNone/>
            </a:pP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da-DK" sz="1050" b="1" dirty="0" smtClean="0">
                <a:solidFill>
                  <a:schemeClr val="accent1">
                    <a:lumMod val="75000"/>
                  </a:schemeClr>
                </a:solidFill>
              </a:rPr>
              <a:t>  &lt;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dc:subject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xsi:type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="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dkdcplus:DBCS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"&gt;skærgården&lt;/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dc:subject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</a:p>
          <a:p>
            <a:pPr marL="0" indent="0">
              <a:buNone/>
            </a:pP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da-DK" sz="1050" b="1" dirty="0" smtClean="0">
                <a:solidFill>
                  <a:schemeClr val="accent1">
                    <a:lumMod val="75000"/>
                  </a:schemeClr>
                </a:solidFill>
              </a:rPr>
              <a:t>  &lt;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dc:subject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xsi:type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="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dkdcplus:DBCS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"&gt;sorg&lt;/</a:t>
            </a:r>
            <a:r>
              <a:rPr lang="da-DK" sz="1050" b="1" dirty="0" err="1">
                <a:solidFill>
                  <a:schemeClr val="accent1">
                    <a:lumMod val="75000"/>
                  </a:schemeClr>
                </a:solidFill>
              </a:rPr>
              <a:t>dc:subject</a:t>
            </a:r>
            <a:r>
              <a:rPr lang="da-DK" sz="1050" b="1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dcterms:abstract</a:t>
            </a:r>
            <a:r>
              <a:rPr lang="da-DK" sz="1050" dirty="0"/>
              <a:t>&gt;6-årige Maja forsvinder sporløst, og familien går i opløsning. Hendes far, Anders vender tilbage til skærgårdsøen for at lede efter sandheden. Øen gemmer på flere historier om andre forsvundne, og snart viser dæmonerne sig - både de indre og de ydre død&lt;/</a:t>
            </a:r>
            <a:r>
              <a:rPr lang="da-DK" sz="1050" dirty="0" err="1"/>
              <a:t>dcterms:abstract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 smtClean="0"/>
              <a:t>dc:description</a:t>
            </a:r>
            <a:r>
              <a:rPr lang="da-DK" sz="1050" dirty="0" smtClean="0"/>
              <a:t>&gt;På </a:t>
            </a:r>
            <a:r>
              <a:rPr lang="da-DK" sz="1050" dirty="0"/>
              <a:t>omslaget: Skrækroman&lt;/</a:t>
            </a:r>
            <a:r>
              <a:rPr lang="da-DK" sz="1050" dirty="0" err="1"/>
              <a:t>dc:description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dcterms:audience</a:t>
            </a:r>
            <a:r>
              <a:rPr lang="da-DK" sz="1050" dirty="0"/>
              <a:t>&gt;voksenmaterialer&lt;/</a:t>
            </a:r>
            <a:r>
              <a:rPr lang="da-DK" sz="1050" dirty="0" err="1"/>
              <a:t>dcterms:audience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dkdcplus:version</a:t>
            </a:r>
            <a:r>
              <a:rPr lang="da-DK" sz="1050" dirty="0"/>
              <a:t>&gt;1. udgave&lt;/</a:t>
            </a:r>
            <a:r>
              <a:rPr lang="da-DK" sz="1050" dirty="0" err="1"/>
              <a:t>dkdcplus:version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dc:publisher</a:t>
            </a:r>
            <a:r>
              <a:rPr lang="da-DK" sz="1050" dirty="0"/>
              <a:t>&gt;Forum&lt;/</a:t>
            </a:r>
            <a:r>
              <a:rPr lang="da-DK" sz="1050" dirty="0" err="1"/>
              <a:t>dc:publisher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dc:contributor</a:t>
            </a:r>
            <a:r>
              <a:rPr lang="da-DK" sz="1050" dirty="0"/>
              <a:t> </a:t>
            </a:r>
            <a:r>
              <a:rPr lang="da-DK" sz="1050" dirty="0" err="1"/>
              <a:t>xsi:type</a:t>
            </a:r>
            <a:r>
              <a:rPr lang="da-DK" sz="1050" dirty="0"/>
              <a:t>="</a:t>
            </a:r>
            <a:r>
              <a:rPr lang="da-DK" sz="1050" dirty="0" err="1"/>
              <a:t>dkdcplus:trl</a:t>
            </a:r>
            <a:r>
              <a:rPr lang="da-DK" sz="1050" dirty="0"/>
              <a:t>"&gt;Jesper Klint Kistorp&lt;/</a:t>
            </a:r>
            <a:r>
              <a:rPr lang="da-DK" sz="1050" dirty="0" err="1"/>
              <a:t>dc:contributor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dc:date</a:t>
            </a:r>
            <a:r>
              <a:rPr lang="da-DK" sz="1050" dirty="0"/>
              <a:t>&gt;2010&lt;/</a:t>
            </a:r>
            <a:r>
              <a:rPr lang="da-DK" sz="1050" dirty="0" err="1"/>
              <a:t>dc:date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dc:type</a:t>
            </a:r>
            <a:r>
              <a:rPr lang="da-DK" sz="1050" dirty="0"/>
              <a:t> </a:t>
            </a:r>
            <a:r>
              <a:rPr lang="da-DK" sz="1050" dirty="0" err="1"/>
              <a:t>xsi:type</a:t>
            </a:r>
            <a:r>
              <a:rPr lang="da-DK" sz="1050" dirty="0"/>
              <a:t>="</a:t>
            </a:r>
            <a:r>
              <a:rPr lang="da-DK" sz="1050" dirty="0" err="1"/>
              <a:t>dkdcplus:BibDK-Type</a:t>
            </a:r>
            <a:r>
              <a:rPr lang="da-DK" sz="1050" dirty="0"/>
              <a:t>"&gt;Bog&lt;/</a:t>
            </a:r>
            <a:r>
              <a:rPr lang="da-DK" sz="1050" dirty="0" err="1"/>
              <a:t>dc:type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dcterms:extent</a:t>
            </a:r>
            <a:r>
              <a:rPr lang="da-DK" sz="1050" dirty="0"/>
              <a:t>&gt;464 sider&lt;/</a:t>
            </a:r>
            <a:r>
              <a:rPr lang="da-DK" sz="1050" dirty="0" err="1"/>
              <a:t>dcterms:extent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dc:identifier</a:t>
            </a:r>
            <a:r>
              <a:rPr lang="da-DK" sz="1050" dirty="0"/>
              <a:t> </a:t>
            </a:r>
            <a:r>
              <a:rPr lang="da-DK" sz="1050" dirty="0" err="1"/>
              <a:t>xsi:type</a:t>
            </a:r>
            <a:r>
              <a:rPr lang="da-DK" sz="1050" dirty="0"/>
              <a:t>="</a:t>
            </a:r>
            <a:r>
              <a:rPr lang="da-DK" sz="1050" dirty="0" err="1"/>
              <a:t>dkdcplus:ISBN</a:t>
            </a:r>
            <a:r>
              <a:rPr lang="da-DK" sz="1050" dirty="0"/>
              <a:t>"&gt;9788763811750&lt;/</a:t>
            </a:r>
            <a:r>
              <a:rPr lang="da-DK" sz="1050" dirty="0" err="1"/>
              <a:t>dc:identifier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dc:source</a:t>
            </a:r>
            <a:r>
              <a:rPr lang="da-DK" sz="1050" dirty="0"/>
              <a:t>&gt;</a:t>
            </a:r>
            <a:r>
              <a:rPr lang="da-DK" sz="1050" dirty="0" err="1"/>
              <a:t>Människohamn</a:t>
            </a:r>
            <a:r>
              <a:rPr lang="da-DK" sz="1050" dirty="0"/>
              <a:t>&lt;/</a:t>
            </a:r>
            <a:r>
              <a:rPr lang="da-DK" sz="1050" dirty="0" err="1"/>
              <a:t>dc:source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dc:language</a:t>
            </a:r>
            <a:r>
              <a:rPr lang="da-DK" sz="1050" dirty="0"/>
              <a:t> </a:t>
            </a:r>
            <a:r>
              <a:rPr lang="da-DK" sz="1050" dirty="0" err="1"/>
              <a:t>xsi:type</a:t>
            </a:r>
            <a:r>
              <a:rPr lang="da-DK" sz="1050" dirty="0"/>
              <a:t>="dcterms:ISO639-2"&gt;dan&lt;/</a:t>
            </a:r>
            <a:r>
              <a:rPr lang="da-DK" sz="1050" dirty="0" err="1"/>
              <a:t>dc:language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dc:language</a:t>
            </a:r>
            <a:r>
              <a:rPr lang="da-DK" sz="1050" dirty="0"/>
              <a:t>&gt;Dansk&lt;/</a:t>
            </a:r>
            <a:r>
              <a:rPr lang="da-DK" sz="1050" dirty="0" err="1"/>
              <a:t>dc:language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  </a:t>
            </a:r>
            <a:r>
              <a:rPr lang="da-DK" sz="1050" dirty="0" smtClean="0"/>
              <a:t>  &lt;</a:t>
            </a:r>
            <a:r>
              <a:rPr lang="da-DK" sz="1050" dirty="0" err="1"/>
              <a:t>dcterms:spatial</a:t>
            </a:r>
            <a:r>
              <a:rPr lang="da-DK" sz="1050" dirty="0"/>
              <a:t> </a:t>
            </a:r>
            <a:r>
              <a:rPr lang="da-DK" sz="1050" dirty="0" err="1"/>
              <a:t>xsi:type</a:t>
            </a:r>
            <a:r>
              <a:rPr lang="da-DK" sz="1050" dirty="0"/>
              <a:t>="</a:t>
            </a:r>
            <a:r>
              <a:rPr lang="da-DK" sz="1050" dirty="0" err="1"/>
              <a:t>dkdcplus:DBCS</a:t>
            </a:r>
            <a:r>
              <a:rPr lang="da-DK" sz="1050" dirty="0"/>
              <a:t>"&gt;Sverige&lt;/</a:t>
            </a:r>
            <a:r>
              <a:rPr lang="da-DK" sz="1050" dirty="0" err="1"/>
              <a:t>dcterms:spatial</a:t>
            </a:r>
            <a:r>
              <a:rPr lang="da-DK" sz="1050" dirty="0"/>
              <a:t>&gt; </a:t>
            </a:r>
          </a:p>
          <a:p>
            <a:pPr marL="0" indent="0">
              <a:buNone/>
            </a:pPr>
            <a:r>
              <a:rPr lang="da-DK" sz="1050" dirty="0"/>
              <a:t>&lt;/</a:t>
            </a:r>
            <a:r>
              <a:rPr lang="da-DK" sz="1050" dirty="0" err="1"/>
              <a:t>dkabm:record</a:t>
            </a:r>
            <a:r>
              <a:rPr lang="da-DK" sz="105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0354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Typer af relationer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a-DK" sz="2200" dirty="0" smtClean="0">
                <a:solidFill>
                  <a:schemeClr val="bg1">
                    <a:lumMod val="50000"/>
                  </a:schemeClr>
                </a:solidFill>
              </a:rPr>
              <a:t>Strukturelle</a:t>
            </a:r>
          </a:p>
          <a:p>
            <a:r>
              <a:rPr lang="da-DK" sz="2800" dirty="0" smtClean="0"/>
              <a:t>Værk/Manifestation (</a:t>
            </a:r>
            <a:r>
              <a:rPr lang="da-DK" sz="2800" dirty="0" err="1" smtClean="0"/>
              <a:t>isMemberOfWork</a:t>
            </a:r>
            <a:r>
              <a:rPr lang="da-DK" sz="2800" dirty="0" smtClean="0"/>
              <a:t>/</a:t>
            </a:r>
            <a:r>
              <a:rPr lang="da-DK" sz="2800" dirty="0" err="1" smtClean="0"/>
              <a:t>hasManifestation</a:t>
            </a:r>
            <a:r>
              <a:rPr lang="da-DK" sz="2800" dirty="0" smtClean="0"/>
              <a:t>)</a:t>
            </a:r>
          </a:p>
          <a:p>
            <a:pPr marL="0" indent="0">
              <a:buNone/>
            </a:pPr>
            <a:endParaRPr lang="da-DK" sz="2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a-DK" sz="2200" dirty="0" smtClean="0">
                <a:solidFill>
                  <a:schemeClr val="bg1">
                    <a:lumMod val="50000"/>
                  </a:schemeClr>
                </a:solidFill>
              </a:rPr>
              <a:t>”Addirelationer”</a:t>
            </a:r>
          </a:p>
          <a:p>
            <a:r>
              <a:rPr lang="da-DK" sz="2800" dirty="0" smtClean="0"/>
              <a:t>Onlineadgang (</a:t>
            </a:r>
            <a:r>
              <a:rPr lang="da-DK" sz="2800" dirty="0" err="1" smtClean="0"/>
              <a:t>hasOnlineAccess</a:t>
            </a:r>
            <a:r>
              <a:rPr lang="da-DK" sz="2800" dirty="0" smtClean="0"/>
              <a:t>)</a:t>
            </a:r>
          </a:p>
          <a:p>
            <a:r>
              <a:rPr lang="da-DK" sz="2800" dirty="0" smtClean="0"/>
              <a:t>Billedrelationer (</a:t>
            </a:r>
            <a:r>
              <a:rPr lang="da-DK" sz="2800" dirty="0" err="1" smtClean="0"/>
              <a:t>hasImage</a:t>
            </a:r>
            <a:r>
              <a:rPr lang="da-DK" sz="2800" dirty="0" smtClean="0"/>
              <a:t>)</a:t>
            </a:r>
          </a:p>
          <a:p>
            <a:r>
              <a:rPr lang="da-DK" sz="2800" dirty="0" smtClean="0"/>
              <a:t>Forfatterbeskrivelse (</a:t>
            </a:r>
            <a:r>
              <a:rPr lang="da-DK" sz="2800" dirty="0" err="1" smtClean="0"/>
              <a:t>hasCreatorDescription</a:t>
            </a:r>
            <a:r>
              <a:rPr lang="da-DK" sz="2800" dirty="0" smtClean="0"/>
              <a:t>)</a:t>
            </a:r>
          </a:p>
          <a:p>
            <a:r>
              <a:rPr lang="da-DK" sz="2800" dirty="0" smtClean="0"/>
              <a:t>Emnebeskrivelse (</a:t>
            </a:r>
            <a:r>
              <a:rPr lang="da-DK" sz="2800" dirty="0" err="1" smtClean="0"/>
              <a:t>hasSubjectDescription</a:t>
            </a:r>
            <a:r>
              <a:rPr lang="da-DK" sz="2800" dirty="0" smtClean="0"/>
              <a:t>)</a:t>
            </a:r>
          </a:p>
          <a:p>
            <a:r>
              <a:rPr lang="da-DK" sz="2800" dirty="0" smtClean="0"/>
              <a:t>Del-af (</a:t>
            </a:r>
            <a:r>
              <a:rPr lang="da-DK" sz="2800" dirty="0" err="1" smtClean="0"/>
              <a:t>isPartOf</a:t>
            </a:r>
            <a:r>
              <a:rPr lang="da-DK" sz="2800" dirty="0" smtClean="0"/>
              <a:t>) – </a:t>
            </a:r>
            <a:r>
              <a:rPr lang="da-DK" sz="2400" dirty="0" smtClean="0"/>
              <a:t>artikel/værtspublikation + album/</a:t>
            </a:r>
            <a:r>
              <a:rPr lang="da-DK" sz="2400" dirty="0" err="1" smtClean="0"/>
              <a:t>track</a:t>
            </a:r>
            <a:endParaRPr lang="da-DK" sz="2400" dirty="0" smtClean="0"/>
          </a:p>
          <a:p>
            <a:r>
              <a:rPr lang="da-DK" sz="2800" dirty="0" smtClean="0"/>
              <a:t>Lydklip (</a:t>
            </a:r>
            <a:r>
              <a:rPr lang="da-DK" sz="2800" dirty="0" err="1" smtClean="0"/>
              <a:t>hasSoundClip</a:t>
            </a:r>
            <a:r>
              <a:rPr lang="da-DK" sz="2800" dirty="0" smtClean="0"/>
              <a:t>)</a:t>
            </a:r>
          </a:p>
          <a:p>
            <a:r>
              <a:rPr lang="da-DK" sz="2800" dirty="0" smtClean="0"/>
              <a:t>Anmeldelsesrelation (</a:t>
            </a:r>
            <a:r>
              <a:rPr lang="da-DK" sz="2800" dirty="0" err="1" smtClean="0"/>
              <a:t>hasReview</a:t>
            </a:r>
            <a:r>
              <a:rPr lang="da-DK" sz="2800" dirty="0" smtClean="0"/>
              <a:t>)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3074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Typer af </a:t>
            </a:r>
            <a:r>
              <a:rPr lang="da-DK" dirty="0" err="1" smtClean="0"/>
              <a:t>addi</a:t>
            </a:r>
            <a:r>
              <a:rPr lang="da-DK" dirty="0" smtClean="0"/>
              <a:t>-relationer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47500" lnSpcReduction="20000"/>
          </a:bodyPr>
          <a:lstStyle/>
          <a:p>
            <a:r>
              <a:rPr lang="da-DK" sz="3800" dirty="0"/>
              <a:t>&lt;</a:t>
            </a:r>
            <a:r>
              <a:rPr lang="da-DK" sz="3800" dirty="0" err="1"/>
              <a:t>xs:enumeration</a:t>
            </a:r>
            <a:r>
              <a:rPr lang="da-DK" sz="3800" dirty="0"/>
              <a:t> </a:t>
            </a:r>
            <a:r>
              <a:rPr lang="da-DK" sz="3800" dirty="0" err="1"/>
              <a:t>value</a:t>
            </a:r>
            <a:r>
              <a:rPr lang="da-DK" sz="3800" dirty="0"/>
              <a:t>="</a:t>
            </a:r>
            <a:r>
              <a:rPr lang="da-DK" sz="3800" dirty="0" err="1"/>
              <a:t>dbcbib:isPartOfManifestation</a:t>
            </a:r>
            <a:r>
              <a:rPr lang="da-DK" sz="3800" dirty="0"/>
              <a:t>"/&gt;</a:t>
            </a:r>
          </a:p>
          <a:p>
            <a:r>
              <a:rPr lang="da-DK" sz="3800" dirty="0" smtClean="0"/>
              <a:t>&lt;</a:t>
            </a:r>
            <a:r>
              <a:rPr lang="da-DK" sz="3800" dirty="0" err="1"/>
              <a:t>xs:enumeration</a:t>
            </a:r>
            <a:r>
              <a:rPr lang="da-DK" sz="3800" dirty="0"/>
              <a:t> </a:t>
            </a:r>
            <a:r>
              <a:rPr lang="da-DK" sz="3800" dirty="0" err="1"/>
              <a:t>value</a:t>
            </a:r>
            <a:r>
              <a:rPr lang="da-DK" sz="3800" dirty="0"/>
              <a:t>="</a:t>
            </a:r>
            <a:r>
              <a:rPr lang="da-DK" sz="3800" dirty="0" err="1"/>
              <a:t>dbcbib:hasTrack</a:t>
            </a:r>
            <a:r>
              <a:rPr lang="da-DK" sz="3800" dirty="0"/>
              <a:t>"/&gt;</a:t>
            </a:r>
          </a:p>
          <a:p>
            <a:r>
              <a:rPr lang="da-DK" sz="3800" dirty="0"/>
              <a:t>&lt;</a:t>
            </a:r>
            <a:r>
              <a:rPr lang="da-DK" sz="3800" dirty="0" err="1"/>
              <a:t>xs:enumeration</a:t>
            </a:r>
            <a:r>
              <a:rPr lang="da-DK" sz="3800" dirty="0"/>
              <a:t> </a:t>
            </a:r>
            <a:r>
              <a:rPr lang="da-DK" sz="3800" dirty="0" err="1"/>
              <a:t>value</a:t>
            </a:r>
            <a:r>
              <a:rPr lang="da-DK" sz="3800" dirty="0"/>
              <a:t>="</a:t>
            </a:r>
            <a:r>
              <a:rPr lang="da-DK" sz="3800" dirty="0" err="1"/>
              <a:t>dbcbib:isPartOfAlbum</a:t>
            </a:r>
            <a:r>
              <a:rPr lang="da-DK" sz="3800" dirty="0" smtClean="0"/>
              <a:t>"/&gt;</a:t>
            </a:r>
          </a:p>
          <a:p>
            <a:r>
              <a:rPr lang="da-DK" sz="3800" dirty="0"/>
              <a:t>&lt;</a:t>
            </a:r>
            <a:r>
              <a:rPr lang="da-DK" sz="3800" dirty="0" err="1"/>
              <a:t>xs:enumeration</a:t>
            </a:r>
            <a:r>
              <a:rPr lang="da-DK" sz="3800" dirty="0"/>
              <a:t> </a:t>
            </a:r>
            <a:r>
              <a:rPr lang="da-DK" sz="3800" dirty="0" err="1"/>
              <a:t>value</a:t>
            </a:r>
            <a:r>
              <a:rPr lang="da-DK" sz="3800" dirty="0"/>
              <a:t>="</a:t>
            </a:r>
            <a:r>
              <a:rPr lang="da-DK" sz="3800" dirty="0" err="1"/>
              <a:t>dbcaddi:hasSoundClip</a:t>
            </a:r>
            <a:r>
              <a:rPr lang="da-DK" sz="3800" dirty="0"/>
              <a:t>"/&gt;</a:t>
            </a:r>
          </a:p>
          <a:p>
            <a:r>
              <a:rPr lang="da-DK" sz="3800" dirty="0" smtClean="0"/>
              <a:t>&lt;</a:t>
            </a:r>
            <a:r>
              <a:rPr lang="da-DK" sz="3800" dirty="0" err="1"/>
              <a:t>xs:enumeration</a:t>
            </a:r>
            <a:r>
              <a:rPr lang="da-DK" sz="3800" dirty="0"/>
              <a:t> </a:t>
            </a:r>
            <a:r>
              <a:rPr lang="da-DK" sz="3800" dirty="0" err="1"/>
              <a:t>value</a:t>
            </a:r>
            <a:r>
              <a:rPr lang="da-DK" sz="3800" dirty="0"/>
              <a:t>="</a:t>
            </a:r>
            <a:r>
              <a:rPr lang="da-DK" sz="3800" dirty="0" err="1"/>
              <a:t>dbcaddi:hasReview</a:t>
            </a:r>
            <a:r>
              <a:rPr lang="da-DK" sz="3800" dirty="0"/>
              <a:t>"/&gt;</a:t>
            </a:r>
          </a:p>
          <a:p>
            <a:r>
              <a:rPr lang="da-DK" sz="3800" dirty="0"/>
              <a:t>&lt;</a:t>
            </a:r>
            <a:r>
              <a:rPr lang="da-DK" sz="3800" dirty="0" err="1"/>
              <a:t>xs:enumeration</a:t>
            </a:r>
            <a:r>
              <a:rPr lang="da-DK" sz="3800" dirty="0"/>
              <a:t> </a:t>
            </a:r>
            <a:r>
              <a:rPr lang="da-DK" sz="3800" dirty="0" err="1"/>
              <a:t>value</a:t>
            </a:r>
            <a:r>
              <a:rPr lang="da-DK" sz="3800" dirty="0"/>
              <a:t>="</a:t>
            </a:r>
            <a:r>
              <a:rPr lang="da-DK" sz="3800" dirty="0" err="1"/>
              <a:t>dbcaddi:isReviewOf</a:t>
            </a:r>
            <a:r>
              <a:rPr lang="da-DK" sz="3800" dirty="0"/>
              <a:t>"/&gt;</a:t>
            </a:r>
          </a:p>
          <a:p>
            <a:r>
              <a:rPr lang="da-DK" sz="3800" dirty="0"/>
              <a:t>&lt;</a:t>
            </a:r>
            <a:r>
              <a:rPr lang="da-DK" sz="3800" dirty="0" err="1"/>
              <a:t>xs:enumeration</a:t>
            </a:r>
            <a:r>
              <a:rPr lang="da-DK" sz="3800" dirty="0"/>
              <a:t> </a:t>
            </a:r>
            <a:r>
              <a:rPr lang="da-DK" sz="3800" dirty="0" err="1"/>
              <a:t>value</a:t>
            </a:r>
            <a:r>
              <a:rPr lang="da-DK" sz="3800" dirty="0"/>
              <a:t>="</a:t>
            </a:r>
            <a:r>
              <a:rPr lang="da-DK" sz="3800" dirty="0" err="1"/>
              <a:t>dbcaddi:hasAnalysis</a:t>
            </a:r>
            <a:r>
              <a:rPr lang="da-DK" sz="3800" dirty="0"/>
              <a:t>"/&gt;</a:t>
            </a:r>
          </a:p>
          <a:p>
            <a:r>
              <a:rPr lang="da-DK" sz="3800" dirty="0"/>
              <a:t>&lt;</a:t>
            </a:r>
            <a:r>
              <a:rPr lang="da-DK" sz="3800" dirty="0" err="1"/>
              <a:t>xs:enumeration</a:t>
            </a:r>
            <a:r>
              <a:rPr lang="da-DK" sz="3800" dirty="0"/>
              <a:t> </a:t>
            </a:r>
            <a:r>
              <a:rPr lang="da-DK" sz="3800" dirty="0" err="1"/>
              <a:t>value</a:t>
            </a:r>
            <a:r>
              <a:rPr lang="da-DK" sz="3800" dirty="0"/>
              <a:t>="</a:t>
            </a:r>
            <a:r>
              <a:rPr lang="da-DK" sz="3800" dirty="0" err="1"/>
              <a:t>dbcaddi:isAnalysisOf</a:t>
            </a:r>
            <a:r>
              <a:rPr lang="da-DK" sz="3800" dirty="0"/>
              <a:t>"/&gt;</a:t>
            </a:r>
          </a:p>
          <a:p>
            <a:r>
              <a:rPr lang="da-DK" sz="3800" dirty="0"/>
              <a:t>&lt;</a:t>
            </a:r>
            <a:r>
              <a:rPr lang="da-DK" sz="3800" dirty="0" err="1"/>
              <a:t>xs:enumeration</a:t>
            </a:r>
            <a:r>
              <a:rPr lang="da-DK" sz="3800" dirty="0"/>
              <a:t> </a:t>
            </a:r>
            <a:r>
              <a:rPr lang="da-DK" sz="3800" dirty="0" err="1"/>
              <a:t>value</a:t>
            </a:r>
            <a:r>
              <a:rPr lang="da-DK" sz="3800" dirty="0"/>
              <a:t>="</a:t>
            </a:r>
            <a:r>
              <a:rPr lang="da-DK" sz="3800" dirty="0" err="1"/>
              <a:t>dbcaddi:hasImage</a:t>
            </a:r>
            <a:r>
              <a:rPr lang="da-DK" sz="3800" dirty="0"/>
              <a:t>"/&gt;</a:t>
            </a:r>
          </a:p>
          <a:p>
            <a:r>
              <a:rPr lang="da-DK" sz="3800" dirty="0"/>
              <a:t>&lt;</a:t>
            </a:r>
            <a:r>
              <a:rPr lang="da-DK" sz="3800" dirty="0" err="1"/>
              <a:t>xs:enumeration</a:t>
            </a:r>
            <a:r>
              <a:rPr lang="da-DK" sz="3800" dirty="0"/>
              <a:t> </a:t>
            </a:r>
            <a:r>
              <a:rPr lang="da-DK" sz="3800" dirty="0" err="1"/>
              <a:t>value</a:t>
            </a:r>
            <a:r>
              <a:rPr lang="da-DK" sz="3800" dirty="0"/>
              <a:t>="</a:t>
            </a:r>
            <a:r>
              <a:rPr lang="da-DK" sz="3800" dirty="0" err="1"/>
              <a:t>dbcaddi:isImageOf</a:t>
            </a:r>
            <a:r>
              <a:rPr lang="da-DK" sz="3800" dirty="0"/>
              <a:t>"/&gt;</a:t>
            </a:r>
          </a:p>
          <a:p>
            <a:r>
              <a:rPr lang="da-DK" sz="3800" dirty="0" smtClean="0"/>
              <a:t>&lt;</a:t>
            </a:r>
            <a:r>
              <a:rPr lang="da-DK" sz="3800" dirty="0" err="1"/>
              <a:t>xs:enumeration</a:t>
            </a:r>
            <a:r>
              <a:rPr lang="da-DK" sz="3800" dirty="0"/>
              <a:t> </a:t>
            </a:r>
            <a:r>
              <a:rPr lang="da-DK" sz="3800" dirty="0" err="1"/>
              <a:t>value</a:t>
            </a:r>
            <a:r>
              <a:rPr lang="da-DK" sz="3800" dirty="0"/>
              <a:t>="</a:t>
            </a:r>
            <a:r>
              <a:rPr lang="da-DK" sz="3800" dirty="0" err="1"/>
              <a:t>dbcaddi:hasCreatorDescription</a:t>
            </a:r>
            <a:r>
              <a:rPr lang="da-DK" sz="3800" dirty="0"/>
              <a:t>"/&gt;</a:t>
            </a:r>
          </a:p>
          <a:p>
            <a:r>
              <a:rPr lang="da-DK" sz="3800" dirty="0" smtClean="0"/>
              <a:t>&lt;</a:t>
            </a:r>
            <a:r>
              <a:rPr lang="da-DK" sz="3800" dirty="0" err="1"/>
              <a:t>xs:enumeration</a:t>
            </a:r>
            <a:r>
              <a:rPr lang="da-DK" sz="3800" dirty="0"/>
              <a:t> </a:t>
            </a:r>
            <a:r>
              <a:rPr lang="da-DK" sz="3800" dirty="0" err="1"/>
              <a:t>value</a:t>
            </a:r>
            <a:r>
              <a:rPr lang="da-DK" sz="3800" dirty="0"/>
              <a:t>="</a:t>
            </a:r>
            <a:r>
              <a:rPr lang="da-DK" sz="3800" dirty="0" err="1"/>
              <a:t>dbcaddi:hasSubjectDescription</a:t>
            </a:r>
            <a:r>
              <a:rPr lang="da-DK" sz="3800" dirty="0"/>
              <a:t>"/&gt;</a:t>
            </a:r>
          </a:p>
          <a:p>
            <a:r>
              <a:rPr lang="da-DK" sz="3800" dirty="0"/>
              <a:t>&lt;</a:t>
            </a:r>
            <a:r>
              <a:rPr lang="da-DK" sz="3800" dirty="0" err="1"/>
              <a:t>xs:enumeration</a:t>
            </a:r>
            <a:r>
              <a:rPr lang="da-DK" sz="3800" dirty="0"/>
              <a:t> </a:t>
            </a:r>
            <a:r>
              <a:rPr lang="da-DK" sz="3800" dirty="0" err="1"/>
              <a:t>value</a:t>
            </a:r>
            <a:r>
              <a:rPr lang="da-DK" sz="3800" dirty="0"/>
              <a:t>="</a:t>
            </a:r>
            <a:r>
              <a:rPr lang="da-DK" sz="3800" dirty="0" err="1"/>
              <a:t>dbcaddi:hasOnlineAccess</a:t>
            </a:r>
            <a:r>
              <a:rPr lang="da-DK" sz="3800" dirty="0"/>
              <a:t>"/&gt;</a:t>
            </a:r>
          </a:p>
          <a:p>
            <a:r>
              <a:rPr lang="da-DK" sz="3800" dirty="0"/>
              <a:t>&lt;</a:t>
            </a:r>
            <a:r>
              <a:rPr lang="da-DK" sz="3800" dirty="0" err="1"/>
              <a:t>xs:enumeration</a:t>
            </a:r>
            <a:r>
              <a:rPr lang="da-DK" sz="3800" dirty="0"/>
              <a:t> </a:t>
            </a:r>
            <a:r>
              <a:rPr lang="da-DK" sz="3800" dirty="0" err="1"/>
              <a:t>value</a:t>
            </a:r>
            <a:r>
              <a:rPr lang="da-DK" sz="3800" dirty="0"/>
              <a:t>="</a:t>
            </a:r>
            <a:r>
              <a:rPr lang="da-DK" sz="3800" dirty="0" err="1"/>
              <a:t>dbcaddi:hasOpenUrl</a:t>
            </a:r>
            <a:r>
              <a:rPr lang="da-DK" sz="3800" dirty="0" smtClean="0"/>
              <a:t>"/&gt;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dirty="0" smtClean="0"/>
              <a:t>Dokumentation: </a:t>
            </a:r>
            <a:r>
              <a:rPr lang="da-DK" dirty="0">
                <a:hlinkClick r:id="rId2"/>
              </a:rPr>
              <a:t>http://</a:t>
            </a:r>
            <a:r>
              <a:rPr lang="da-DK" dirty="0" smtClean="0">
                <a:hlinkClick r:id="rId2"/>
              </a:rPr>
              <a:t>oss.dbc.dk/wiki/bin/view/Databroend/OpenSearchDocRelations</a:t>
            </a: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959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196679" y="584195"/>
            <a:ext cx="1152128" cy="108012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Bog (fra katalog)</a:t>
            </a:r>
            <a:endParaRPr lang="da-DK" sz="1500" dirty="0"/>
          </a:p>
        </p:txBody>
      </p:sp>
      <p:sp>
        <p:nvSpPr>
          <p:cNvPr id="5" name="Ellipse 4"/>
          <p:cNvSpPr/>
          <p:nvPr/>
        </p:nvSpPr>
        <p:spPr>
          <a:xfrm>
            <a:off x="5890527" y="1548110"/>
            <a:ext cx="1259651" cy="117974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err="1" smtClean="0"/>
              <a:t>Bibzoom</a:t>
            </a:r>
            <a:r>
              <a:rPr lang="da-DK" sz="1500" dirty="0" smtClean="0"/>
              <a:t> album</a:t>
            </a:r>
            <a:endParaRPr lang="da-DK" sz="1500" dirty="0"/>
          </a:p>
        </p:txBody>
      </p:sp>
      <p:sp>
        <p:nvSpPr>
          <p:cNvPr id="6" name="Ellipse 5"/>
          <p:cNvSpPr/>
          <p:nvPr/>
        </p:nvSpPr>
        <p:spPr>
          <a:xfrm>
            <a:off x="4511357" y="2582301"/>
            <a:ext cx="1252750" cy="117974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err="1" smtClean="0"/>
              <a:t>Bibzoom</a:t>
            </a:r>
            <a:r>
              <a:rPr lang="da-DK" sz="1500" dirty="0" smtClean="0"/>
              <a:t> </a:t>
            </a:r>
            <a:r>
              <a:rPr lang="da-DK" sz="1500" dirty="0" err="1" smtClean="0"/>
              <a:t>track</a:t>
            </a:r>
            <a:endParaRPr lang="da-DK" sz="1500" dirty="0"/>
          </a:p>
        </p:txBody>
      </p:sp>
      <p:sp>
        <p:nvSpPr>
          <p:cNvPr id="7" name="Ellipse 6"/>
          <p:cNvSpPr/>
          <p:nvPr/>
        </p:nvSpPr>
        <p:spPr>
          <a:xfrm>
            <a:off x="6824828" y="357889"/>
            <a:ext cx="1152128" cy="108012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Artikel</a:t>
            </a:r>
            <a:endParaRPr lang="da-DK" sz="1500" dirty="0"/>
          </a:p>
        </p:txBody>
      </p:sp>
      <p:sp>
        <p:nvSpPr>
          <p:cNvPr id="8" name="Ellipse 7"/>
          <p:cNvSpPr/>
          <p:nvPr/>
        </p:nvSpPr>
        <p:spPr>
          <a:xfrm>
            <a:off x="3193509" y="1630940"/>
            <a:ext cx="1296144" cy="117974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Forfatterweb / </a:t>
            </a:r>
            <a:r>
              <a:rPr lang="da-DK" sz="1500" dirty="0" err="1" smtClean="0"/>
              <a:t>litt</a:t>
            </a:r>
            <a:r>
              <a:rPr lang="da-DK" sz="1500" dirty="0" smtClean="0"/>
              <a:t>-siden</a:t>
            </a:r>
            <a:endParaRPr lang="da-DK" sz="1500" dirty="0"/>
          </a:p>
        </p:txBody>
      </p:sp>
      <p:sp>
        <p:nvSpPr>
          <p:cNvPr id="9" name="Ellipse 8"/>
          <p:cNvSpPr/>
          <p:nvPr/>
        </p:nvSpPr>
        <p:spPr>
          <a:xfrm>
            <a:off x="926189" y="1978434"/>
            <a:ext cx="1270491" cy="117974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err="1" smtClean="0"/>
              <a:t>Anmeld-else</a:t>
            </a:r>
            <a:endParaRPr lang="da-DK" sz="1500" dirty="0"/>
          </a:p>
        </p:txBody>
      </p:sp>
      <p:sp>
        <p:nvSpPr>
          <p:cNvPr id="10" name="Ellipse 9"/>
          <p:cNvSpPr/>
          <p:nvPr/>
        </p:nvSpPr>
        <p:spPr>
          <a:xfrm>
            <a:off x="4314528" y="543214"/>
            <a:ext cx="1368152" cy="124806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Tidsskrift (fra katalog)</a:t>
            </a:r>
            <a:endParaRPr lang="da-DK" sz="1500" dirty="0"/>
          </a:p>
        </p:txBody>
      </p:sp>
      <p:sp>
        <p:nvSpPr>
          <p:cNvPr id="11" name="Ellipse 10"/>
          <p:cNvSpPr/>
          <p:nvPr/>
        </p:nvSpPr>
        <p:spPr>
          <a:xfrm>
            <a:off x="333548" y="185929"/>
            <a:ext cx="1152128" cy="108012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CD (fra katalog)</a:t>
            </a:r>
            <a:endParaRPr lang="da-DK" sz="1500" dirty="0"/>
          </a:p>
        </p:txBody>
      </p:sp>
      <p:sp>
        <p:nvSpPr>
          <p:cNvPr id="12" name="Ellipse 11"/>
          <p:cNvSpPr/>
          <p:nvPr/>
        </p:nvSpPr>
        <p:spPr>
          <a:xfrm>
            <a:off x="2700735" y="3249468"/>
            <a:ext cx="1296144" cy="117974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Store Danske / </a:t>
            </a:r>
            <a:r>
              <a:rPr lang="da-DK" sz="1500" dirty="0" err="1" smtClean="0"/>
              <a:t>Faktalink</a:t>
            </a:r>
            <a:endParaRPr lang="da-DK" sz="1500" dirty="0"/>
          </a:p>
        </p:txBody>
      </p:sp>
      <p:sp>
        <p:nvSpPr>
          <p:cNvPr id="13" name="Ellipse 12"/>
          <p:cNvSpPr/>
          <p:nvPr/>
        </p:nvSpPr>
        <p:spPr>
          <a:xfrm>
            <a:off x="5316582" y="4922776"/>
            <a:ext cx="980443" cy="92229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err="1" smtClean="0"/>
              <a:t>Streaming</a:t>
            </a:r>
            <a:r>
              <a:rPr lang="da-DK" sz="1500" dirty="0" smtClean="0"/>
              <a:t>-link</a:t>
            </a:r>
            <a:endParaRPr lang="da-DK" sz="1500" dirty="0"/>
          </a:p>
        </p:txBody>
      </p:sp>
      <p:sp>
        <p:nvSpPr>
          <p:cNvPr id="14" name="Ellipse 13"/>
          <p:cNvSpPr/>
          <p:nvPr/>
        </p:nvSpPr>
        <p:spPr>
          <a:xfrm>
            <a:off x="891199" y="3553409"/>
            <a:ext cx="1152128" cy="114794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Film-striben</a:t>
            </a:r>
            <a:endParaRPr lang="da-DK" sz="1500" dirty="0"/>
          </a:p>
        </p:txBody>
      </p:sp>
      <p:sp>
        <p:nvSpPr>
          <p:cNvPr id="15" name="Ellipse 14"/>
          <p:cNvSpPr/>
          <p:nvPr/>
        </p:nvSpPr>
        <p:spPr>
          <a:xfrm>
            <a:off x="2550430" y="4582131"/>
            <a:ext cx="907956" cy="81624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Fjern-link</a:t>
            </a:r>
            <a:endParaRPr lang="da-DK" sz="1500" dirty="0"/>
          </a:p>
        </p:txBody>
      </p:sp>
      <p:sp>
        <p:nvSpPr>
          <p:cNvPr id="16" name="Ellipse 15"/>
          <p:cNvSpPr/>
          <p:nvPr/>
        </p:nvSpPr>
        <p:spPr>
          <a:xfrm>
            <a:off x="3668480" y="4810732"/>
            <a:ext cx="1131409" cy="103226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Spil og medier</a:t>
            </a:r>
            <a:endParaRPr lang="da-DK" sz="1500" dirty="0"/>
          </a:p>
        </p:txBody>
      </p:sp>
      <p:sp>
        <p:nvSpPr>
          <p:cNvPr id="19" name="Ellipse 18"/>
          <p:cNvSpPr/>
          <p:nvPr/>
        </p:nvSpPr>
        <p:spPr>
          <a:xfrm>
            <a:off x="333548" y="5070208"/>
            <a:ext cx="907956" cy="81624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err="1" smtClean="0"/>
              <a:t>Bib</a:t>
            </a:r>
            <a:r>
              <a:rPr lang="da-DK" sz="1500" dirty="0" smtClean="0"/>
              <a:t>-link</a:t>
            </a:r>
            <a:endParaRPr lang="da-DK" sz="1500" dirty="0"/>
          </a:p>
        </p:txBody>
      </p:sp>
      <p:sp>
        <p:nvSpPr>
          <p:cNvPr id="20" name="Ellipse 19"/>
          <p:cNvSpPr/>
          <p:nvPr/>
        </p:nvSpPr>
        <p:spPr>
          <a:xfrm>
            <a:off x="1537686" y="5279152"/>
            <a:ext cx="907956" cy="81624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Skole-link</a:t>
            </a:r>
            <a:endParaRPr lang="da-DK" sz="1500" dirty="0"/>
          </a:p>
        </p:txBody>
      </p:sp>
      <p:sp>
        <p:nvSpPr>
          <p:cNvPr id="21" name="Ellipse 20"/>
          <p:cNvSpPr/>
          <p:nvPr/>
        </p:nvSpPr>
        <p:spPr>
          <a:xfrm>
            <a:off x="6925887" y="2920607"/>
            <a:ext cx="1051069" cy="97038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Down-load-link</a:t>
            </a:r>
            <a:endParaRPr lang="da-DK" sz="1500" dirty="0"/>
          </a:p>
        </p:txBody>
      </p:sp>
      <p:cxnSp>
        <p:nvCxnSpPr>
          <p:cNvPr id="23" name="Buet forbindelse 22"/>
          <p:cNvCxnSpPr>
            <a:stCxn id="14" idx="2"/>
            <a:endCxn id="19" idx="1"/>
          </p:cNvCxnSpPr>
          <p:nvPr/>
        </p:nvCxnSpPr>
        <p:spPr>
          <a:xfrm rot="10800000" flipV="1">
            <a:off x="466515" y="4127382"/>
            <a:ext cx="424684" cy="1062361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Buet forbindelse 24"/>
          <p:cNvCxnSpPr>
            <a:stCxn id="14" idx="4"/>
            <a:endCxn id="20" idx="0"/>
          </p:cNvCxnSpPr>
          <p:nvPr/>
        </p:nvCxnSpPr>
        <p:spPr>
          <a:xfrm rot="16200000" flipH="1">
            <a:off x="1440565" y="4728053"/>
            <a:ext cx="577796" cy="52440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Buet forbindelse 27"/>
          <p:cNvCxnSpPr>
            <a:stCxn id="14" idx="6"/>
            <a:endCxn id="15" idx="2"/>
          </p:cNvCxnSpPr>
          <p:nvPr/>
        </p:nvCxnSpPr>
        <p:spPr>
          <a:xfrm>
            <a:off x="2043327" y="4127383"/>
            <a:ext cx="507103" cy="86287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Buet forbindelse 39"/>
          <p:cNvCxnSpPr>
            <a:stCxn id="4" idx="2"/>
            <a:endCxn id="9" idx="7"/>
          </p:cNvCxnSpPr>
          <p:nvPr/>
        </p:nvCxnSpPr>
        <p:spPr>
          <a:xfrm rot="10800000" flipV="1">
            <a:off x="2010621" y="1124254"/>
            <a:ext cx="186058" cy="1026949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Buet forbindelse 42"/>
          <p:cNvCxnSpPr>
            <a:stCxn id="11" idx="2"/>
            <a:endCxn id="9" idx="2"/>
          </p:cNvCxnSpPr>
          <p:nvPr/>
        </p:nvCxnSpPr>
        <p:spPr>
          <a:xfrm rot="10800000" flipH="1" flipV="1">
            <a:off x="333547" y="725988"/>
            <a:ext cx="592641" cy="1842319"/>
          </a:xfrm>
          <a:prstGeom prst="curvedConnector3">
            <a:avLst>
              <a:gd name="adj1" fmla="val -3857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Buet forbindelse 47"/>
          <p:cNvCxnSpPr>
            <a:stCxn id="7" idx="1"/>
            <a:endCxn id="10" idx="7"/>
          </p:cNvCxnSpPr>
          <p:nvPr/>
        </p:nvCxnSpPr>
        <p:spPr>
          <a:xfrm rot="16200000" flipH="1" flipV="1">
            <a:off x="6132976" y="-134588"/>
            <a:ext cx="209920" cy="1511234"/>
          </a:xfrm>
          <a:prstGeom prst="curvedConnector3">
            <a:avLst>
              <a:gd name="adj1" fmla="val -6160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Buet forbindelse 54"/>
          <p:cNvCxnSpPr>
            <a:stCxn id="10" idx="6"/>
            <a:endCxn id="7" idx="2"/>
          </p:cNvCxnSpPr>
          <p:nvPr/>
        </p:nvCxnSpPr>
        <p:spPr>
          <a:xfrm flipV="1">
            <a:off x="5682680" y="897949"/>
            <a:ext cx="1142148" cy="26929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Buet forbindelse 75"/>
          <p:cNvCxnSpPr>
            <a:stCxn id="4" idx="4"/>
            <a:endCxn id="12" idx="0"/>
          </p:cNvCxnSpPr>
          <p:nvPr/>
        </p:nvCxnSpPr>
        <p:spPr>
          <a:xfrm rot="16200000" flipH="1">
            <a:off x="2268199" y="2168859"/>
            <a:ext cx="1585153" cy="57606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Buet forbindelse 82"/>
          <p:cNvCxnSpPr>
            <a:stCxn id="4" idx="6"/>
            <a:endCxn id="8" idx="0"/>
          </p:cNvCxnSpPr>
          <p:nvPr/>
        </p:nvCxnSpPr>
        <p:spPr>
          <a:xfrm>
            <a:off x="3348807" y="1124255"/>
            <a:ext cx="492774" cy="50668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Buet forbindelse 86"/>
          <p:cNvCxnSpPr>
            <a:stCxn id="5" idx="2"/>
            <a:endCxn id="6" idx="0"/>
          </p:cNvCxnSpPr>
          <p:nvPr/>
        </p:nvCxnSpPr>
        <p:spPr>
          <a:xfrm rot="10800000" flipV="1">
            <a:off x="5137733" y="2137983"/>
            <a:ext cx="752795" cy="444317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Buet forbindelse 102"/>
          <p:cNvCxnSpPr>
            <a:stCxn id="6" idx="3"/>
            <a:endCxn id="13" idx="2"/>
          </p:cNvCxnSpPr>
          <p:nvPr/>
        </p:nvCxnSpPr>
        <p:spPr>
          <a:xfrm rot="16200000" flipH="1">
            <a:off x="4108378" y="4175719"/>
            <a:ext cx="1794644" cy="62176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Buet forbindelse 113"/>
          <p:cNvCxnSpPr>
            <a:stCxn id="16" idx="0"/>
            <a:endCxn id="8" idx="5"/>
          </p:cNvCxnSpPr>
          <p:nvPr/>
        </p:nvCxnSpPr>
        <p:spPr>
          <a:xfrm rot="5400000" flipH="1" flipV="1">
            <a:off x="3180604" y="3691499"/>
            <a:ext cx="2172814" cy="65652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Ellipse 121"/>
          <p:cNvSpPr/>
          <p:nvPr/>
        </p:nvSpPr>
        <p:spPr>
          <a:xfrm>
            <a:off x="5166286" y="5895487"/>
            <a:ext cx="834400" cy="8005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Link</a:t>
            </a:r>
            <a:endParaRPr lang="da-DK" sz="1500" dirty="0"/>
          </a:p>
        </p:txBody>
      </p:sp>
      <p:cxnSp>
        <p:nvCxnSpPr>
          <p:cNvPr id="124" name="Buet forbindelse 123"/>
          <p:cNvCxnSpPr>
            <a:endCxn id="122" idx="2"/>
          </p:cNvCxnSpPr>
          <p:nvPr/>
        </p:nvCxnSpPr>
        <p:spPr>
          <a:xfrm rot="16200000" flipH="1">
            <a:off x="4581181" y="5710669"/>
            <a:ext cx="608501" cy="56171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Ellipse 127"/>
          <p:cNvSpPr/>
          <p:nvPr/>
        </p:nvSpPr>
        <p:spPr>
          <a:xfrm>
            <a:off x="7400892" y="3951992"/>
            <a:ext cx="1164585" cy="11182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err="1" smtClean="0"/>
              <a:t>Ebrary</a:t>
            </a:r>
            <a:endParaRPr lang="da-DK" sz="1500" dirty="0"/>
          </a:p>
        </p:txBody>
      </p:sp>
      <p:sp>
        <p:nvSpPr>
          <p:cNvPr id="129" name="Ellipse 128"/>
          <p:cNvSpPr/>
          <p:nvPr/>
        </p:nvSpPr>
        <p:spPr>
          <a:xfrm>
            <a:off x="6732978" y="5366975"/>
            <a:ext cx="834400" cy="8005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Link</a:t>
            </a:r>
            <a:endParaRPr lang="da-DK" sz="1500" dirty="0"/>
          </a:p>
        </p:txBody>
      </p:sp>
      <p:cxnSp>
        <p:nvCxnSpPr>
          <p:cNvPr id="131" name="Buet forbindelse 130"/>
          <p:cNvCxnSpPr>
            <a:stCxn id="128" idx="2"/>
            <a:endCxn id="129" idx="0"/>
          </p:cNvCxnSpPr>
          <p:nvPr/>
        </p:nvCxnSpPr>
        <p:spPr>
          <a:xfrm rot="10800000" flipV="1">
            <a:off x="7150178" y="4511099"/>
            <a:ext cx="250714" cy="85587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Ellipse 162"/>
          <p:cNvSpPr/>
          <p:nvPr/>
        </p:nvSpPr>
        <p:spPr>
          <a:xfrm>
            <a:off x="5827893" y="4009170"/>
            <a:ext cx="816660" cy="80404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Lyd-bid</a:t>
            </a:r>
            <a:endParaRPr lang="da-DK" sz="1500" dirty="0"/>
          </a:p>
        </p:txBody>
      </p:sp>
      <p:cxnSp>
        <p:nvCxnSpPr>
          <p:cNvPr id="168" name="Buet forbindelse 167"/>
          <p:cNvCxnSpPr>
            <a:stCxn id="6" idx="4"/>
            <a:endCxn id="163" idx="2"/>
          </p:cNvCxnSpPr>
          <p:nvPr/>
        </p:nvCxnSpPr>
        <p:spPr>
          <a:xfrm rot="16200000" flipH="1">
            <a:off x="5158240" y="3741540"/>
            <a:ext cx="649145" cy="690161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Ellipse 171"/>
          <p:cNvSpPr/>
          <p:nvPr/>
        </p:nvSpPr>
        <p:spPr>
          <a:xfrm>
            <a:off x="8127531" y="1424678"/>
            <a:ext cx="719430" cy="71253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Link</a:t>
            </a:r>
            <a:endParaRPr lang="da-DK" sz="1500" dirty="0"/>
          </a:p>
        </p:txBody>
      </p:sp>
      <p:cxnSp>
        <p:nvCxnSpPr>
          <p:cNvPr id="174" name="Buet forbindelse 173"/>
          <p:cNvCxnSpPr>
            <a:stCxn id="7" idx="4"/>
            <a:endCxn id="172" idx="2"/>
          </p:cNvCxnSpPr>
          <p:nvPr/>
        </p:nvCxnSpPr>
        <p:spPr>
          <a:xfrm rot="16200000" flipH="1">
            <a:off x="7592743" y="1246157"/>
            <a:ext cx="342937" cy="726639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Buet forbindelse 202"/>
          <p:cNvCxnSpPr>
            <a:stCxn id="6" idx="6"/>
            <a:endCxn id="5" idx="4"/>
          </p:cNvCxnSpPr>
          <p:nvPr/>
        </p:nvCxnSpPr>
        <p:spPr>
          <a:xfrm flipV="1">
            <a:off x="5764107" y="2727858"/>
            <a:ext cx="756246" cy="444317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boks 1"/>
          <p:cNvSpPr txBox="1"/>
          <p:nvPr/>
        </p:nvSpPr>
        <p:spPr>
          <a:xfrm>
            <a:off x="66867" y="1222322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hasReview</a:t>
            </a:r>
            <a:endParaRPr lang="da-DK" sz="1600" dirty="0"/>
          </a:p>
        </p:txBody>
      </p:sp>
      <p:sp>
        <p:nvSpPr>
          <p:cNvPr id="46" name="Tekstboks 45"/>
          <p:cNvSpPr txBox="1"/>
          <p:nvPr/>
        </p:nvSpPr>
        <p:spPr>
          <a:xfrm>
            <a:off x="1309802" y="142141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hasReview</a:t>
            </a:r>
            <a:endParaRPr lang="da-DK" sz="1600" dirty="0"/>
          </a:p>
        </p:txBody>
      </p:sp>
      <p:sp>
        <p:nvSpPr>
          <p:cNvPr id="47" name="Tekstboks 46"/>
          <p:cNvSpPr txBox="1"/>
          <p:nvPr/>
        </p:nvSpPr>
        <p:spPr>
          <a:xfrm>
            <a:off x="3320884" y="1032598"/>
            <a:ext cx="1041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hasCreator</a:t>
            </a:r>
            <a:endParaRPr lang="da-DK" sz="1400" dirty="0" smtClean="0"/>
          </a:p>
          <a:p>
            <a:r>
              <a:rPr lang="da-DK" sz="1400" dirty="0" err="1" smtClean="0"/>
              <a:t>Description</a:t>
            </a:r>
            <a:endParaRPr lang="da-DK" sz="1400" dirty="0"/>
          </a:p>
        </p:txBody>
      </p:sp>
      <p:sp>
        <p:nvSpPr>
          <p:cNvPr id="50" name="Tekstboks 49"/>
          <p:cNvSpPr txBox="1"/>
          <p:nvPr/>
        </p:nvSpPr>
        <p:spPr>
          <a:xfrm>
            <a:off x="3668480" y="4167606"/>
            <a:ext cx="1099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hasCreator</a:t>
            </a:r>
            <a:endParaRPr lang="da-DK" sz="1400" dirty="0" smtClean="0"/>
          </a:p>
          <a:p>
            <a:r>
              <a:rPr lang="da-DK" sz="1400" dirty="0" err="1" smtClean="0"/>
              <a:t>Description</a:t>
            </a:r>
            <a:endParaRPr lang="da-DK" sz="1400" dirty="0"/>
          </a:p>
        </p:txBody>
      </p:sp>
      <p:sp>
        <p:nvSpPr>
          <p:cNvPr id="51" name="Tekstboks 50"/>
          <p:cNvSpPr txBox="1"/>
          <p:nvPr/>
        </p:nvSpPr>
        <p:spPr>
          <a:xfrm>
            <a:off x="93725" y="4582131"/>
            <a:ext cx="119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has</a:t>
            </a:r>
          </a:p>
          <a:p>
            <a:r>
              <a:rPr lang="da-DK" sz="1400" dirty="0" err="1" smtClean="0"/>
              <a:t>OnlineAccess</a:t>
            </a:r>
            <a:endParaRPr lang="da-DK" sz="1400" dirty="0"/>
          </a:p>
        </p:txBody>
      </p:sp>
      <p:sp>
        <p:nvSpPr>
          <p:cNvPr id="52" name="Tekstboks 51"/>
          <p:cNvSpPr txBox="1"/>
          <p:nvPr/>
        </p:nvSpPr>
        <p:spPr>
          <a:xfrm>
            <a:off x="1849862" y="4178136"/>
            <a:ext cx="119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has</a:t>
            </a:r>
          </a:p>
          <a:p>
            <a:r>
              <a:rPr lang="da-DK" sz="1400" dirty="0" err="1" smtClean="0"/>
              <a:t>OnlineAccess</a:t>
            </a:r>
            <a:endParaRPr lang="da-DK" sz="1400" dirty="0"/>
          </a:p>
        </p:txBody>
      </p:sp>
      <p:sp>
        <p:nvSpPr>
          <p:cNvPr id="53" name="Tekstboks 52"/>
          <p:cNvSpPr txBox="1"/>
          <p:nvPr/>
        </p:nvSpPr>
        <p:spPr>
          <a:xfrm>
            <a:off x="1233986" y="4803155"/>
            <a:ext cx="119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has</a:t>
            </a:r>
          </a:p>
          <a:p>
            <a:r>
              <a:rPr lang="da-DK" sz="1400" dirty="0" err="1" smtClean="0"/>
              <a:t>OnlineAccess</a:t>
            </a:r>
            <a:endParaRPr lang="da-DK" sz="1400" dirty="0"/>
          </a:p>
        </p:txBody>
      </p:sp>
      <p:sp>
        <p:nvSpPr>
          <p:cNvPr id="54" name="Tekstboks 53"/>
          <p:cNvSpPr txBox="1"/>
          <p:nvPr/>
        </p:nvSpPr>
        <p:spPr>
          <a:xfrm>
            <a:off x="3832966" y="5845070"/>
            <a:ext cx="1533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hasOnlineAccess</a:t>
            </a:r>
            <a:endParaRPr lang="da-DK" sz="1400" dirty="0"/>
          </a:p>
        </p:txBody>
      </p:sp>
      <p:sp>
        <p:nvSpPr>
          <p:cNvPr id="56" name="Tekstboks 55"/>
          <p:cNvSpPr txBox="1"/>
          <p:nvPr/>
        </p:nvSpPr>
        <p:spPr>
          <a:xfrm>
            <a:off x="4604576" y="4496056"/>
            <a:ext cx="119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has</a:t>
            </a:r>
          </a:p>
          <a:p>
            <a:r>
              <a:rPr lang="da-DK" sz="1400" dirty="0" err="1" smtClean="0"/>
              <a:t>OnlineAccess</a:t>
            </a:r>
            <a:endParaRPr lang="da-DK" sz="1400" dirty="0"/>
          </a:p>
        </p:txBody>
      </p:sp>
      <p:sp>
        <p:nvSpPr>
          <p:cNvPr id="57" name="Tekstboks 56"/>
          <p:cNvSpPr txBox="1"/>
          <p:nvPr/>
        </p:nvSpPr>
        <p:spPr>
          <a:xfrm>
            <a:off x="6496926" y="4745877"/>
            <a:ext cx="119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has</a:t>
            </a:r>
          </a:p>
          <a:p>
            <a:r>
              <a:rPr lang="da-DK" sz="1400" dirty="0" err="1" smtClean="0"/>
              <a:t>OnlineAccess</a:t>
            </a:r>
            <a:endParaRPr lang="da-DK" sz="1400" dirty="0"/>
          </a:p>
        </p:txBody>
      </p:sp>
      <p:sp>
        <p:nvSpPr>
          <p:cNvPr id="58" name="Tekstboks 57"/>
          <p:cNvSpPr txBox="1"/>
          <p:nvPr/>
        </p:nvSpPr>
        <p:spPr>
          <a:xfrm>
            <a:off x="5764107" y="3327668"/>
            <a:ext cx="119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has</a:t>
            </a:r>
          </a:p>
          <a:p>
            <a:r>
              <a:rPr lang="da-DK" sz="1400" dirty="0" err="1" smtClean="0"/>
              <a:t>OnlineAccess</a:t>
            </a:r>
            <a:endParaRPr lang="da-DK" sz="1400" dirty="0"/>
          </a:p>
        </p:txBody>
      </p:sp>
      <p:sp>
        <p:nvSpPr>
          <p:cNvPr id="59" name="Tekstboks 58"/>
          <p:cNvSpPr txBox="1"/>
          <p:nvPr/>
        </p:nvSpPr>
        <p:spPr>
          <a:xfrm>
            <a:off x="7179191" y="1402704"/>
            <a:ext cx="119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has</a:t>
            </a:r>
          </a:p>
          <a:p>
            <a:r>
              <a:rPr lang="da-DK" sz="1400" dirty="0" err="1" smtClean="0"/>
              <a:t>OnlineAccess</a:t>
            </a:r>
            <a:endParaRPr lang="da-DK" sz="1400" dirty="0"/>
          </a:p>
        </p:txBody>
      </p:sp>
      <p:sp>
        <p:nvSpPr>
          <p:cNvPr id="60" name="Tekstboks 59"/>
          <p:cNvSpPr txBox="1"/>
          <p:nvPr/>
        </p:nvSpPr>
        <p:spPr>
          <a:xfrm>
            <a:off x="5211064" y="260729"/>
            <a:ext cx="1862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isPartOfManifestation</a:t>
            </a:r>
            <a:endParaRPr lang="da-DK" sz="1400" dirty="0" smtClean="0"/>
          </a:p>
        </p:txBody>
      </p:sp>
      <p:sp>
        <p:nvSpPr>
          <p:cNvPr id="61" name="Tekstboks 60"/>
          <p:cNvSpPr txBox="1"/>
          <p:nvPr/>
        </p:nvSpPr>
        <p:spPr>
          <a:xfrm>
            <a:off x="83076" y="2869662"/>
            <a:ext cx="119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has</a:t>
            </a:r>
          </a:p>
          <a:p>
            <a:r>
              <a:rPr lang="da-DK" sz="1400" dirty="0" err="1" smtClean="0"/>
              <a:t>OnlineAccess</a:t>
            </a:r>
            <a:endParaRPr lang="da-DK" sz="1400" dirty="0"/>
          </a:p>
        </p:txBody>
      </p:sp>
      <p:sp>
        <p:nvSpPr>
          <p:cNvPr id="62" name="Ellipse 61"/>
          <p:cNvSpPr/>
          <p:nvPr/>
        </p:nvSpPr>
        <p:spPr>
          <a:xfrm>
            <a:off x="106799" y="3433785"/>
            <a:ext cx="719430" cy="71253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 smtClean="0"/>
              <a:t>Link</a:t>
            </a:r>
            <a:endParaRPr lang="da-DK" sz="1500" dirty="0"/>
          </a:p>
        </p:txBody>
      </p:sp>
      <p:sp>
        <p:nvSpPr>
          <p:cNvPr id="69" name="Tekstboks 68"/>
          <p:cNvSpPr txBox="1"/>
          <p:nvPr/>
        </p:nvSpPr>
        <p:spPr>
          <a:xfrm>
            <a:off x="5682680" y="2751353"/>
            <a:ext cx="1318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isPartOfAlbum</a:t>
            </a:r>
            <a:endParaRPr lang="da-DK" sz="1400" dirty="0" smtClean="0"/>
          </a:p>
        </p:txBody>
      </p:sp>
      <p:sp>
        <p:nvSpPr>
          <p:cNvPr id="70" name="Tekstboks 69"/>
          <p:cNvSpPr txBox="1"/>
          <p:nvPr/>
        </p:nvSpPr>
        <p:spPr>
          <a:xfrm>
            <a:off x="4919691" y="2181147"/>
            <a:ext cx="963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hasTrack</a:t>
            </a:r>
            <a:endParaRPr lang="da-DK" sz="1400" dirty="0" smtClean="0"/>
          </a:p>
        </p:txBody>
      </p:sp>
      <p:sp>
        <p:nvSpPr>
          <p:cNvPr id="71" name="Tekstboks 70"/>
          <p:cNvSpPr txBox="1"/>
          <p:nvPr/>
        </p:nvSpPr>
        <p:spPr>
          <a:xfrm>
            <a:off x="5731808" y="914545"/>
            <a:ext cx="963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hasArticle</a:t>
            </a:r>
            <a:endParaRPr lang="da-DK" sz="1400" dirty="0" smtClean="0"/>
          </a:p>
        </p:txBody>
      </p:sp>
      <p:sp>
        <p:nvSpPr>
          <p:cNvPr id="79" name="Tekstboks 78"/>
          <p:cNvSpPr txBox="1"/>
          <p:nvPr/>
        </p:nvSpPr>
        <p:spPr>
          <a:xfrm>
            <a:off x="4755786" y="3932732"/>
            <a:ext cx="1290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hasSoundClip</a:t>
            </a:r>
            <a:endParaRPr lang="da-DK" sz="1400" dirty="0" smtClean="0"/>
          </a:p>
        </p:txBody>
      </p:sp>
      <p:sp>
        <p:nvSpPr>
          <p:cNvPr id="84" name="Tekstboks 83"/>
          <p:cNvSpPr txBox="1"/>
          <p:nvPr/>
        </p:nvSpPr>
        <p:spPr>
          <a:xfrm>
            <a:off x="2791290" y="2755625"/>
            <a:ext cx="1041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hasSubject</a:t>
            </a:r>
            <a:endParaRPr lang="da-DK" sz="1400" dirty="0" smtClean="0"/>
          </a:p>
          <a:p>
            <a:r>
              <a:rPr lang="da-DK" sz="1400" dirty="0" err="1" smtClean="0"/>
              <a:t>Description</a:t>
            </a:r>
            <a:endParaRPr lang="da-DK" sz="1400" dirty="0"/>
          </a:p>
        </p:txBody>
      </p:sp>
      <p:cxnSp>
        <p:nvCxnSpPr>
          <p:cNvPr id="68" name="Buet forbindelse 67"/>
          <p:cNvCxnSpPr>
            <a:stCxn id="6" idx="5"/>
            <a:endCxn id="21" idx="2"/>
          </p:cNvCxnSpPr>
          <p:nvPr/>
        </p:nvCxnSpPr>
        <p:spPr>
          <a:xfrm rot="5400000" flipH="1" flipV="1">
            <a:off x="6161526" y="2824918"/>
            <a:ext cx="183480" cy="1345241"/>
          </a:xfrm>
          <a:prstGeom prst="curvedConnector4">
            <a:avLst>
              <a:gd name="adj1" fmla="val 10886"/>
              <a:gd name="adj2" fmla="val 5681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Buet forbindelse 95"/>
          <p:cNvCxnSpPr>
            <a:stCxn id="9" idx="0"/>
            <a:endCxn id="4" idx="1"/>
          </p:cNvCxnSpPr>
          <p:nvPr/>
        </p:nvCxnSpPr>
        <p:spPr>
          <a:xfrm rot="5400000" flipH="1" flipV="1">
            <a:off x="1345390" y="958421"/>
            <a:ext cx="1236059" cy="803969"/>
          </a:xfrm>
          <a:prstGeom prst="curvedConnector3">
            <a:avLst>
              <a:gd name="adj1" fmla="val 1312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kstboks 122"/>
          <p:cNvSpPr txBox="1"/>
          <p:nvPr/>
        </p:nvSpPr>
        <p:spPr>
          <a:xfrm>
            <a:off x="1539627" y="437291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isReviewOf</a:t>
            </a:r>
            <a:endParaRPr lang="da-DK" sz="1600" dirty="0"/>
          </a:p>
        </p:txBody>
      </p:sp>
      <p:cxnSp>
        <p:nvCxnSpPr>
          <p:cNvPr id="29" name="Buet forbindelse 28"/>
          <p:cNvCxnSpPr>
            <a:stCxn id="9" idx="4"/>
            <a:endCxn id="62" idx="0"/>
          </p:cNvCxnSpPr>
          <p:nvPr/>
        </p:nvCxnSpPr>
        <p:spPr>
          <a:xfrm rot="5400000">
            <a:off x="876174" y="2748523"/>
            <a:ext cx="275603" cy="109492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45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98860"/>
          </a:xfrm>
        </p:spPr>
        <p:txBody>
          <a:bodyPr/>
          <a:lstStyle/>
          <a:p>
            <a:r>
              <a:rPr lang="da-DK" dirty="0" smtClean="0"/>
              <a:t>Emnebeskrivelse</a:t>
            </a:r>
            <a:endParaRPr lang="da-DK" dirty="0"/>
          </a:p>
        </p:txBody>
      </p:sp>
      <p:sp>
        <p:nvSpPr>
          <p:cNvPr id="3" name="Rektangel 2"/>
          <p:cNvSpPr/>
          <p:nvPr/>
        </p:nvSpPr>
        <p:spPr>
          <a:xfrm>
            <a:off x="539552" y="2480816"/>
            <a:ext cx="3528392" cy="38164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600" dirty="0" err="1" smtClean="0"/>
              <a:t>ac:identifier</a:t>
            </a:r>
            <a:r>
              <a:rPr lang="da-DK" sz="1600" dirty="0" smtClean="0"/>
              <a:t> = 28370407|100200</a:t>
            </a:r>
          </a:p>
          <a:p>
            <a:r>
              <a:rPr lang="da-DK" sz="1600" dirty="0" err="1" smtClean="0"/>
              <a:t>ac:source</a:t>
            </a:r>
            <a:r>
              <a:rPr lang="da-DK" sz="1600" dirty="0" smtClean="0"/>
              <a:t> = Bibliotekets materialer</a:t>
            </a:r>
          </a:p>
          <a:p>
            <a:r>
              <a:rPr lang="da-DK" sz="1600" dirty="0" err="1" smtClean="0"/>
              <a:t>dc:title</a:t>
            </a:r>
            <a:r>
              <a:rPr lang="da-DK" sz="1600" dirty="0" smtClean="0"/>
              <a:t> </a:t>
            </a:r>
            <a:r>
              <a:rPr lang="da-DK" sz="1600" dirty="0"/>
              <a:t>= </a:t>
            </a:r>
            <a:r>
              <a:rPr lang="da-DK" sz="1600" dirty="0" smtClean="0"/>
              <a:t>Menneskehavn</a:t>
            </a:r>
          </a:p>
          <a:p>
            <a:endParaRPr lang="da-DK" sz="1600" dirty="0"/>
          </a:p>
          <a:p>
            <a:r>
              <a:rPr lang="da-DK" sz="1600" dirty="0" err="1">
                <a:solidFill>
                  <a:schemeClr val="tx1"/>
                </a:solidFill>
              </a:rPr>
              <a:t>dc:subject</a:t>
            </a:r>
            <a:r>
              <a:rPr lang="da-DK" sz="1600" dirty="0">
                <a:solidFill>
                  <a:schemeClr val="tx1"/>
                </a:solidFill>
              </a:rPr>
              <a:t> </a:t>
            </a:r>
            <a:r>
              <a:rPr lang="da-DK" sz="1600" dirty="0" smtClean="0">
                <a:solidFill>
                  <a:schemeClr val="tx1"/>
                </a:solidFill>
              </a:rPr>
              <a:t>dkdcplus:dk5 = </a:t>
            </a:r>
            <a:r>
              <a:rPr lang="da-DK" sz="1600" dirty="0" err="1" smtClean="0">
                <a:solidFill>
                  <a:schemeClr val="tx1"/>
                </a:solidFill>
              </a:rPr>
              <a:t>sk</a:t>
            </a:r>
            <a:endParaRPr lang="da-DK" sz="1600" dirty="0" smtClean="0">
              <a:solidFill>
                <a:schemeClr val="tx1"/>
              </a:solidFill>
            </a:endParaRPr>
          </a:p>
          <a:p>
            <a:r>
              <a:rPr lang="da-DK" sz="1600" dirty="0" err="1">
                <a:solidFill>
                  <a:schemeClr val="tx1"/>
                </a:solidFill>
              </a:rPr>
              <a:t>d</a:t>
            </a:r>
            <a:r>
              <a:rPr lang="da-DK" sz="1600" dirty="0" err="1" smtClean="0">
                <a:solidFill>
                  <a:schemeClr val="tx1"/>
                </a:solidFill>
              </a:rPr>
              <a:t>c:subject</a:t>
            </a:r>
            <a:r>
              <a:rPr lang="da-DK" sz="1600" dirty="0" smtClean="0">
                <a:solidFill>
                  <a:schemeClr val="tx1"/>
                </a:solidFill>
              </a:rPr>
              <a:t> dkdcplus:dk5-text: = skønlitteratur</a:t>
            </a:r>
            <a:endParaRPr lang="da-DK" sz="1600" dirty="0">
              <a:solidFill>
                <a:schemeClr val="tx1"/>
              </a:solidFill>
            </a:endParaRPr>
          </a:p>
          <a:p>
            <a:r>
              <a:rPr lang="da-DK" sz="1600" dirty="0" err="1">
                <a:solidFill>
                  <a:schemeClr val="tx1"/>
                </a:solidFill>
              </a:rPr>
              <a:t>dc:subject</a:t>
            </a:r>
            <a:r>
              <a:rPr lang="da-DK" sz="1600" dirty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dkdcplus:genre</a:t>
            </a:r>
            <a:r>
              <a:rPr lang="da-DK" sz="1600" dirty="0" smtClean="0">
                <a:solidFill>
                  <a:schemeClr val="tx1"/>
                </a:solidFill>
              </a:rPr>
              <a:t> = fiktion</a:t>
            </a:r>
          </a:p>
          <a:p>
            <a:endParaRPr lang="da-DK" sz="1600" dirty="0" smtClean="0">
              <a:solidFill>
                <a:schemeClr val="tx1"/>
              </a:solidFill>
            </a:endParaRPr>
          </a:p>
          <a:p>
            <a:r>
              <a:rPr lang="da-DK" sz="1600" dirty="0" err="1" smtClean="0">
                <a:solidFill>
                  <a:schemeClr val="tx1"/>
                </a:solidFill>
              </a:rPr>
              <a:t>dc:subject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dkdcplus:DBCS</a:t>
            </a:r>
            <a:r>
              <a:rPr lang="da-DK" sz="1600" dirty="0" smtClean="0">
                <a:solidFill>
                  <a:schemeClr val="tx1"/>
                </a:solidFill>
              </a:rPr>
              <a:t> = gys</a:t>
            </a:r>
          </a:p>
          <a:p>
            <a:r>
              <a:rPr lang="da-DK" sz="1600" dirty="0" err="1">
                <a:solidFill>
                  <a:schemeClr val="tx1"/>
                </a:solidFill>
              </a:rPr>
              <a:t>d</a:t>
            </a:r>
            <a:r>
              <a:rPr lang="da-DK" sz="1600" dirty="0" err="1" smtClean="0">
                <a:solidFill>
                  <a:schemeClr val="tx1"/>
                </a:solidFill>
              </a:rPr>
              <a:t>c:subject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>
                <a:solidFill>
                  <a:schemeClr val="tx1"/>
                </a:solidFill>
              </a:rPr>
              <a:t>dkdcplus:DBCS</a:t>
            </a:r>
            <a:r>
              <a:rPr lang="da-DK" sz="1600" dirty="0">
                <a:solidFill>
                  <a:schemeClr val="tx1"/>
                </a:solidFill>
              </a:rPr>
              <a:t> </a:t>
            </a:r>
            <a:r>
              <a:rPr lang="da-DK" sz="1600" dirty="0" smtClean="0">
                <a:solidFill>
                  <a:schemeClr val="tx1"/>
                </a:solidFill>
              </a:rPr>
              <a:t>= skærgården</a:t>
            </a:r>
          </a:p>
          <a:p>
            <a:r>
              <a:rPr lang="da-DK" sz="1600" dirty="0" err="1">
                <a:solidFill>
                  <a:srgbClr val="FF0000"/>
                </a:solidFill>
              </a:rPr>
              <a:t>d</a:t>
            </a:r>
            <a:r>
              <a:rPr lang="da-DK" sz="1600" dirty="0" err="1" smtClean="0">
                <a:solidFill>
                  <a:srgbClr val="FF0000"/>
                </a:solidFill>
              </a:rPr>
              <a:t>c:subject</a:t>
            </a:r>
            <a:r>
              <a:rPr lang="da-DK" sz="1600" dirty="0">
                <a:solidFill>
                  <a:srgbClr val="FF0000"/>
                </a:solidFill>
              </a:rPr>
              <a:t> </a:t>
            </a:r>
            <a:r>
              <a:rPr lang="da-DK" sz="1600" dirty="0" err="1">
                <a:solidFill>
                  <a:srgbClr val="FF0000"/>
                </a:solidFill>
              </a:rPr>
              <a:t>dkdcplus:DBCS</a:t>
            </a:r>
            <a:r>
              <a:rPr lang="da-DK" sz="1600" dirty="0">
                <a:solidFill>
                  <a:srgbClr val="FF0000"/>
                </a:solidFill>
              </a:rPr>
              <a:t> = </a:t>
            </a:r>
            <a:r>
              <a:rPr lang="da-DK" sz="1600" dirty="0" smtClean="0">
                <a:solidFill>
                  <a:srgbClr val="FF0000"/>
                </a:solidFill>
              </a:rPr>
              <a:t>sorg</a:t>
            </a:r>
          </a:p>
          <a:p>
            <a:r>
              <a:rPr lang="da-DK" sz="1600" dirty="0" err="1">
                <a:solidFill>
                  <a:srgbClr val="FF0000"/>
                </a:solidFill>
              </a:rPr>
              <a:t>d</a:t>
            </a:r>
            <a:r>
              <a:rPr lang="da-DK" sz="1600" dirty="0" err="1" smtClean="0">
                <a:solidFill>
                  <a:srgbClr val="FF0000"/>
                </a:solidFill>
              </a:rPr>
              <a:t>cterms:spatial</a:t>
            </a:r>
            <a:r>
              <a:rPr lang="da-DK" sz="1600" dirty="0" smtClean="0">
                <a:solidFill>
                  <a:srgbClr val="FF0000"/>
                </a:solidFill>
              </a:rPr>
              <a:t> </a:t>
            </a:r>
            <a:r>
              <a:rPr lang="da-DK" sz="1600" dirty="0" err="1">
                <a:solidFill>
                  <a:srgbClr val="FF0000"/>
                </a:solidFill>
              </a:rPr>
              <a:t>dkdcplus:DBCS</a:t>
            </a:r>
            <a:r>
              <a:rPr lang="da-DK" sz="1600" dirty="0">
                <a:solidFill>
                  <a:srgbClr val="FF0000"/>
                </a:solidFill>
              </a:rPr>
              <a:t> </a:t>
            </a:r>
            <a:r>
              <a:rPr lang="da-DK" sz="1600" dirty="0" smtClean="0">
                <a:solidFill>
                  <a:srgbClr val="FF0000"/>
                </a:solidFill>
              </a:rPr>
              <a:t>= Sverige</a:t>
            </a:r>
            <a:endParaRPr lang="da-DK" sz="1600" dirty="0">
              <a:solidFill>
                <a:srgbClr val="FF0000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5004048" y="2060849"/>
            <a:ext cx="3888432" cy="20162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600" dirty="0" err="1">
                <a:solidFill>
                  <a:schemeClr val="tx1"/>
                </a:solidFill>
              </a:rPr>
              <a:t>ac:identifier</a:t>
            </a:r>
            <a:r>
              <a:rPr lang="da-DK" sz="1600" dirty="0">
                <a:solidFill>
                  <a:schemeClr val="tx1"/>
                </a:solidFill>
              </a:rPr>
              <a:t> = </a:t>
            </a:r>
            <a:r>
              <a:rPr lang="da-DK" sz="1600" dirty="0"/>
              <a:t>162443</a:t>
            </a:r>
            <a:r>
              <a:rPr lang="da-DK" sz="1600" dirty="0" smtClean="0">
                <a:solidFill>
                  <a:schemeClr val="tx1"/>
                </a:solidFill>
              </a:rPr>
              <a:t>|150012</a:t>
            </a:r>
            <a:endParaRPr lang="da-DK" sz="1600" dirty="0">
              <a:solidFill>
                <a:schemeClr val="tx1"/>
              </a:solidFill>
            </a:endParaRPr>
          </a:p>
          <a:p>
            <a:r>
              <a:rPr lang="da-DK" sz="1600" dirty="0" err="1">
                <a:solidFill>
                  <a:schemeClr val="tx1"/>
                </a:solidFill>
              </a:rPr>
              <a:t>ac:source</a:t>
            </a:r>
            <a:r>
              <a:rPr lang="da-DK" sz="1600" dirty="0">
                <a:solidFill>
                  <a:schemeClr val="tx1"/>
                </a:solidFill>
              </a:rPr>
              <a:t> = </a:t>
            </a:r>
            <a:r>
              <a:rPr lang="da-DK" sz="1600" dirty="0" smtClean="0">
                <a:solidFill>
                  <a:schemeClr val="tx1"/>
                </a:solidFill>
              </a:rPr>
              <a:t>Den Store Danske</a:t>
            </a:r>
            <a:endParaRPr lang="da-DK" sz="1600" dirty="0">
              <a:solidFill>
                <a:schemeClr val="tx1"/>
              </a:solidFill>
            </a:endParaRPr>
          </a:p>
          <a:p>
            <a:r>
              <a:rPr lang="da-DK" sz="1600" dirty="0" err="1">
                <a:solidFill>
                  <a:srgbClr val="FF0000"/>
                </a:solidFill>
              </a:rPr>
              <a:t>dc:title</a:t>
            </a:r>
            <a:r>
              <a:rPr lang="da-DK" sz="1600" dirty="0">
                <a:solidFill>
                  <a:srgbClr val="FF0000"/>
                </a:solidFill>
              </a:rPr>
              <a:t> = </a:t>
            </a:r>
            <a:r>
              <a:rPr lang="da-DK" sz="1600" dirty="0" smtClean="0">
                <a:solidFill>
                  <a:srgbClr val="FF0000"/>
                </a:solidFill>
              </a:rPr>
              <a:t>sorg</a:t>
            </a:r>
            <a:endParaRPr lang="da-DK" sz="1600" dirty="0">
              <a:solidFill>
                <a:srgbClr val="FF0000"/>
              </a:solidFill>
            </a:endParaRPr>
          </a:p>
          <a:p>
            <a:r>
              <a:rPr lang="da-DK" sz="1600" dirty="0" err="1">
                <a:solidFill>
                  <a:schemeClr val="tx1"/>
                </a:solidFill>
              </a:rPr>
              <a:t>dc:subject</a:t>
            </a:r>
            <a:r>
              <a:rPr lang="da-DK" sz="1600" dirty="0" smtClean="0">
                <a:solidFill>
                  <a:schemeClr val="tx1"/>
                </a:solidFill>
              </a:rPr>
              <a:t>= filosofi</a:t>
            </a:r>
            <a:endParaRPr lang="da-DK" sz="1600" dirty="0">
              <a:solidFill>
                <a:schemeClr val="tx1"/>
              </a:solidFill>
            </a:endParaRPr>
          </a:p>
          <a:p>
            <a:r>
              <a:rPr lang="da-DK" sz="1600" dirty="0" err="1">
                <a:solidFill>
                  <a:schemeClr val="tx1"/>
                </a:solidFill>
              </a:rPr>
              <a:t>dc:subject</a:t>
            </a:r>
            <a:r>
              <a:rPr lang="da-DK" sz="1600" dirty="0">
                <a:solidFill>
                  <a:schemeClr val="tx1"/>
                </a:solidFill>
              </a:rPr>
              <a:t> </a:t>
            </a:r>
            <a:r>
              <a:rPr lang="da-DK" sz="1600" dirty="0" smtClean="0">
                <a:solidFill>
                  <a:schemeClr val="tx1"/>
                </a:solidFill>
              </a:rPr>
              <a:t>= menneskets grundvilkår</a:t>
            </a:r>
            <a:endParaRPr lang="da-DK" sz="1600" dirty="0">
              <a:solidFill>
                <a:schemeClr val="tx1"/>
              </a:solidFill>
            </a:endParaRPr>
          </a:p>
          <a:p>
            <a:r>
              <a:rPr lang="da-DK" sz="1600" dirty="0" err="1">
                <a:solidFill>
                  <a:schemeClr val="tx1"/>
                </a:solidFill>
              </a:rPr>
              <a:t>dc:subject</a:t>
            </a:r>
            <a:r>
              <a:rPr lang="da-DK" sz="1600" dirty="0">
                <a:solidFill>
                  <a:schemeClr val="tx1"/>
                </a:solidFill>
              </a:rPr>
              <a:t> = </a:t>
            </a:r>
            <a:r>
              <a:rPr lang="da-DK" sz="1600" dirty="0" smtClean="0">
                <a:solidFill>
                  <a:schemeClr val="tx1"/>
                </a:solidFill>
              </a:rPr>
              <a:t>samfund, jura og politik</a:t>
            </a:r>
          </a:p>
          <a:p>
            <a:r>
              <a:rPr lang="da-DK" sz="1600" dirty="0" err="1" smtClean="0">
                <a:solidFill>
                  <a:schemeClr val="tx1"/>
                </a:solidFill>
              </a:rPr>
              <a:t>dc:subject</a:t>
            </a:r>
            <a:r>
              <a:rPr lang="da-DK" sz="1600" dirty="0" smtClean="0">
                <a:solidFill>
                  <a:schemeClr val="tx1"/>
                </a:solidFill>
              </a:rPr>
              <a:t> = sorg</a:t>
            </a:r>
          </a:p>
          <a:p>
            <a:r>
              <a:rPr lang="da-DK" sz="1600" dirty="0" err="1" smtClean="0">
                <a:solidFill>
                  <a:schemeClr val="tx1"/>
                </a:solidFill>
              </a:rPr>
              <a:t>dc:subject</a:t>
            </a:r>
            <a:r>
              <a:rPr lang="da-DK" sz="1600" dirty="0" smtClean="0">
                <a:solidFill>
                  <a:schemeClr val="tx1"/>
                </a:solidFill>
              </a:rPr>
              <a:t>  </a:t>
            </a:r>
            <a:r>
              <a:rPr lang="da-DK" sz="1600" dirty="0" err="1" smtClean="0">
                <a:solidFill>
                  <a:schemeClr val="tx1"/>
                </a:solidFill>
              </a:rPr>
              <a:t>dkdcplus:genre</a:t>
            </a:r>
            <a:r>
              <a:rPr lang="da-DK" sz="1600" dirty="0" smtClean="0">
                <a:solidFill>
                  <a:schemeClr val="tx1"/>
                </a:solidFill>
              </a:rPr>
              <a:t> = leksikonartikel</a:t>
            </a:r>
            <a:endParaRPr lang="da-DK" sz="1600" dirty="0">
              <a:solidFill>
                <a:schemeClr val="tx1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5004048" y="4293096"/>
            <a:ext cx="3888432" cy="21242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da-DK" sz="1600" dirty="0" smtClean="0"/>
          </a:p>
          <a:p>
            <a:r>
              <a:rPr lang="da-DK" sz="1600" dirty="0" err="1" smtClean="0"/>
              <a:t>ac:identifier</a:t>
            </a:r>
            <a:r>
              <a:rPr lang="da-DK" sz="1600" dirty="0" smtClean="0"/>
              <a:t> </a:t>
            </a:r>
            <a:r>
              <a:rPr lang="da-DK" sz="1600" dirty="0"/>
              <a:t>= 167646</a:t>
            </a:r>
            <a:r>
              <a:rPr lang="da-DK" sz="1600" dirty="0" smtClean="0"/>
              <a:t>|150012</a:t>
            </a:r>
            <a:endParaRPr lang="da-DK" sz="1600" dirty="0"/>
          </a:p>
          <a:p>
            <a:r>
              <a:rPr lang="da-DK" sz="1600" dirty="0" err="1"/>
              <a:t>ac:source</a:t>
            </a:r>
            <a:r>
              <a:rPr lang="da-DK" sz="1600" dirty="0"/>
              <a:t> = Den Store Danske</a:t>
            </a:r>
          </a:p>
          <a:p>
            <a:r>
              <a:rPr lang="da-DK" sz="1600" dirty="0" err="1">
                <a:solidFill>
                  <a:srgbClr val="FF0000"/>
                </a:solidFill>
              </a:rPr>
              <a:t>dc:title</a:t>
            </a:r>
            <a:r>
              <a:rPr lang="da-DK" sz="1600" dirty="0">
                <a:solidFill>
                  <a:srgbClr val="FF0000"/>
                </a:solidFill>
              </a:rPr>
              <a:t> = </a:t>
            </a:r>
            <a:r>
              <a:rPr lang="da-DK" sz="1600" dirty="0" smtClean="0">
                <a:solidFill>
                  <a:srgbClr val="FF0000"/>
                </a:solidFill>
              </a:rPr>
              <a:t>Sverige</a:t>
            </a:r>
            <a:endParaRPr lang="da-DK" sz="1600" dirty="0">
              <a:solidFill>
                <a:srgbClr val="FF0000"/>
              </a:solidFill>
            </a:endParaRPr>
          </a:p>
          <a:p>
            <a:r>
              <a:rPr lang="da-DK" sz="1600" dirty="0" err="1"/>
              <a:t>dc:subject</a:t>
            </a:r>
            <a:r>
              <a:rPr lang="da-DK" sz="1600" dirty="0"/>
              <a:t> </a:t>
            </a:r>
            <a:r>
              <a:rPr lang="da-DK" sz="1600" dirty="0" smtClean="0"/>
              <a:t>= Norge og Sverige</a:t>
            </a:r>
            <a:endParaRPr lang="da-DK" sz="1600" dirty="0"/>
          </a:p>
          <a:p>
            <a:r>
              <a:rPr lang="da-DK" sz="1600" dirty="0" err="1"/>
              <a:t>dc:subject</a:t>
            </a:r>
            <a:r>
              <a:rPr lang="da-DK" sz="1600" dirty="0"/>
              <a:t> = </a:t>
            </a:r>
            <a:r>
              <a:rPr lang="da-DK" sz="1600" dirty="0" smtClean="0"/>
              <a:t>Rejser, geografi og historie</a:t>
            </a:r>
          </a:p>
          <a:p>
            <a:r>
              <a:rPr lang="da-DK" sz="1600" dirty="0" err="1" smtClean="0"/>
              <a:t>dc:subject</a:t>
            </a:r>
            <a:r>
              <a:rPr lang="da-DK" sz="1600" dirty="0" smtClean="0"/>
              <a:t> = Sverige generelt</a:t>
            </a:r>
            <a:endParaRPr lang="da-DK" sz="1600" dirty="0"/>
          </a:p>
          <a:p>
            <a:r>
              <a:rPr lang="da-DK" sz="1600" dirty="0" err="1">
                <a:solidFill>
                  <a:schemeClr val="tx1"/>
                </a:solidFill>
              </a:rPr>
              <a:t>dc:subject</a:t>
            </a:r>
            <a:r>
              <a:rPr lang="da-DK" sz="1600" dirty="0">
                <a:solidFill>
                  <a:schemeClr val="tx1"/>
                </a:solidFill>
              </a:rPr>
              <a:t> = </a:t>
            </a:r>
            <a:r>
              <a:rPr lang="da-DK" sz="1600" dirty="0" smtClean="0">
                <a:solidFill>
                  <a:schemeClr val="tx1"/>
                </a:solidFill>
              </a:rPr>
              <a:t>Sverige</a:t>
            </a:r>
          </a:p>
          <a:p>
            <a:r>
              <a:rPr lang="da-DK" sz="1600" dirty="0" err="1">
                <a:solidFill>
                  <a:schemeClr val="tx1"/>
                </a:solidFill>
              </a:rPr>
              <a:t>dc:subject</a:t>
            </a:r>
            <a:r>
              <a:rPr lang="da-DK" sz="1600" dirty="0">
                <a:solidFill>
                  <a:schemeClr val="tx1"/>
                </a:solidFill>
              </a:rPr>
              <a:t>  </a:t>
            </a:r>
            <a:r>
              <a:rPr lang="da-DK" sz="1600" dirty="0" err="1">
                <a:solidFill>
                  <a:schemeClr val="tx1"/>
                </a:solidFill>
              </a:rPr>
              <a:t>dkdcplus:genre</a:t>
            </a:r>
            <a:r>
              <a:rPr lang="da-DK" sz="1600" dirty="0">
                <a:solidFill>
                  <a:schemeClr val="tx1"/>
                </a:solidFill>
              </a:rPr>
              <a:t> = leksikonartikel</a:t>
            </a:r>
          </a:p>
          <a:p>
            <a:endParaRPr lang="da-DK" sz="1600" dirty="0">
              <a:solidFill>
                <a:schemeClr val="tx1"/>
              </a:solidFill>
            </a:endParaRPr>
          </a:p>
        </p:txBody>
      </p:sp>
      <p:cxnSp>
        <p:nvCxnSpPr>
          <p:cNvPr id="7" name="Lige pilforbindelse 6"/>
          <p:cNvCxnSpPr/>
          <p:nvPr/>
        </p:nvCxnSpPr>
        <p:spPr>
          <a:xfrm flipV="1">
            <a:off x="4067944" y="2708920"/>
            <a:ext cx="86409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pilforbindelse 8"/>
          <p:cNvCxnSpPr/>
          <p:nvPr/>
        </p:nvCxnSpPr>
        <p:spPr>
          <a:xfrm>
            <a:off x="4067944" y="4833156"/>
            <a:ext cx="792088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boks 10"/>
          <p:cNvSpPr txBox="1"/>
          <p:nvPr/>
        </p:nvSpPr>
        <p:spPr>
          <a:xfrm>
            <a:off x="697377" y="130352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Hvis </a:t>
            </a:r>
            <a:r>
              <a:rPr lang="da-DK" dirty="0" err="1" smtClean="0"/>
              <a:t>dc:title</a:t>
            </a:r>
            <a:r>
              <a:rPr lang="da-DK" dirty="0" smtClean="0"/>
              <a:t> på </a:t>
            </a:r>
            <a:r>
              <a:rPr lang="da-DK" dirty="0" err="1" smtClean="0"/>
              <a:t>faktalink</a:t>
            </a:r>
            <a:r>
              <a:rPr lang="da-DK" dirty="0" smtClean="0"/>
              <a:t>/Store Danske = </a:t>
            </a:r>
            <a:r>
              <a:rPr lang="da-DK" dirty="0" err="1" smtClean="0"/>
              <a:t>dc:subject</a:t>
            </a:r>
            <a:r>
              <a:rPr lang="da-DK" dirty="0" smtClean="0"/>
              <a:t> på et andet objekt</a:t>
            </a:r>
          </a:p>
          <a:p>
            <a:r>
              <a:rPr lang="da-DK" dirty="0" smtClean="0"/>
              <a:t>Hvis </a:t>
            </a:r>
            <a:r>
              <a:rPr lang="da-DK" dirty="0" err="1" smtClean="0"/>
              <a:t>dc:subject</a:t>
            </a:r>
            <a:r>
              <a:rPr lang="da-DK" dirty="0" smtClean="0"/>
              <a:t> på et objekt = </a:t>
            </a:r>
            <a:r>
              <a:rPr lang="da-DK" dirty="0" err="1" smtClean="0"/>
              <a:t>dc:title</a:t>
            </a:r>
            <a:r>
              <a:rPr lang="da-DK" dirty="0" smtClean="0"/>
              <a:t> på et objekt fra </a:t>
            </a:r>
            <a:r>
              <a:rPr lang="da-DK" dirty="0" err="1" smtClean="0"/>
              <a:t>faktalink</a:t>
            </a:r>
            <a:r>
              <a:rPr lang="da-DK" dirty="0" smtClean="0"/>
              <a:t>/Store Danske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9895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Forfatterbeskrivelse</a:t>
            </a:r>
            <a:endParaRPr lang="da-DK" dirty="0"/>
          </a:p>
        </p:txBody>
      </p:sp>
      <p:sp>
        <p:nvSpPr>
          <p:cNvPr id="3" name="Rektangel 2"/>
          <p:cNvSpPr/>
          <p:nvPr/>
        </p:nvSpPr>
        <p:spPr>
          <a:xfrm>
            <a:off x="714137" y="3068960"/>
            <a:ext cx="3240360" cy="25922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600" dirty="0" err="1"/>
              <a:t>ac:identifier</a:t>
            </a:r>
            <a:r>
              <a:rPr lang="da-DK" sz="1600" dirty="0"/>
              <a:t> = 28370407|100200</a:t>
            </a:r>
          </a:p>
          <a:p>
            <a:r>
              <a:rPr lang="da-DK" sz="1600" dirty="0" err="1"/>
              <a:t>ac:source</a:t>
            </a:r>
            <a:r>
              <a:rPr lang="da-DK" sz="1600" dirty="0"/>
              <a:t> = Bibliotekets materialer</a:t>
            </a:r>
          </a:p>
          <a:p>
            <a:r>
              <a:rPr lang="da-DK" sz="1600" dirty="0" err="1"/>
              <a:t>dc:title</a:t>
            </a:r>
            <a:r>
              <a:rPr lang="da-DK" sz="1600" dirty="0"/>
              <a:t> = Menneskehavn</a:t>
            </a:r>
          </a:p>
          <a:p>
            <a:endParaRPr lang="da-DK" sz="1600" dirty="0"/>
          </a:p>
          <a:p>
            <a:r>
              <a:rPr lang="da-DK" sz="1600" dirty="0" err="1" smtClean="0">
                <a:solidFill>
                  <a:srgbClr val="FF0000"/>
                </a:solidFill>
              </a:rPr>
              <a:t>dc:creator</a:t>
            </a:r>
            <a:r>
              <a:rPr lang="da-DK" sz="1600" dirty="0" smtClean="0">
                <a:solidFill>
                  <a:srgbClr val="FF0000"/>
                </a:solidFill>
              </a:rPr>
              <a:t> </a:t>
            </a:r>
            <a:r>
              <a:rPr lang="da-DK" sz="1600" dirty="0" err="1" smtClean="0">
                <a:solidFill>
                  <a:srgbClr val="FF0000"/>
                </a:solidFill>
              </a:rPr>
              <a:t>dkdcplus:aut</a:t>
            </a:r>
            <a:r>
              <a:rPr lang="da-DK" sz="1600" dirty="0" smtClean="0">
                <a:solidFill>
                  <a:srgbClr val="FF0000"/>
                </a:solidFill>
              </a:rPr>
              <a:t> = John </a:t>
            </a:r>
            <a:r>
              <a:rPr lang="da-DK" sz="1600" dirty="0" err="1" smtClean="0">
                <a:solidFill>
                  <a:srgbClr val="FF0000"/>
                </a:solidFill>
              </a:rPr>
              <a:t>Ajvide</a:t>
            </a:r>
            <a:r>
              <a:rPr lang="da-DK" sz="1600" dirty="0" smtClean="0">
                <a:solidFill>
                  <a:srgbClr val="FF0000"/>
                </a:solidFill>
              </a:rPr>
              <a:t> Lindqvist</a:t>
            </a:r>
            <a:endParaRPr lang="da-DK" sz="1600" dirty="0">
              <a:solidFill>
                <a:srgbClr val="FF0000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5162687" y="3789040"/>
            <a:ext cx="3240360" cy="11521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600" dirty="0" err="1"/>
              <a:t>ac:identifier</a:t>
            </a:r>
            <a:r>
              <a:rPr lang="da-DK" sz="1600" dirty="0"/>
              <a:t> = zajvide00</a:t>
            </a:r>
            <a:r>
              <a:rPr lang="da-DK" sz="1600" dirty="0" smtClean="0"/>
              <a:t>|150016</a:t>
            </a:r>
          </a:p>
          <a:p>
            <a:r>
              <a:rPr lang="da-DK" sz="1600" dirty="0" err="1" smtClean="0"/>
              <a:t>ac:source</a:t>
            </a:r>
            <a:r>
              <a:rPr lang="da-DK" sz="1600" dirty="0" smtClean="0"/>
              <a:t> </a:t>
            </a:r>
            <a:r>
              <a:rPr lang="da-DK" sz="1600" dirty="0"/>
              <a:t>= </a:t>
            </a:r>
            <a:r>
              <a:rPr lang="da-DK" sz="1600" dirty="0" smtClean="0"/>
              <a:t>Forfatterweb</a:t>
            </a:r>
          </a:p>
          <a:p>
            <a:endParaRPr lang="da-DK" sz="1600" dirty="0"/>
          </a:p>
          <a:p>
            <a:r>
              <a:rPr lang="da-DK" sz="1600" dirty="0" err="1">
                <a:solidFill>
                  <a:srgbClr val="FF0000"/>
                </a:solidFill>
              </a:rPr>
              <a:t>dc:title</a:t>
            </a:r>
            <a:r>
              <a:rPr lang="da-DK" sz="1600" dirty="0">
                <a:solidFill>
                  <a:srgbClr val="FF0000"/>
                </a:solidFill>
              </a:rPr>
              <a:t> = John </a:t>
            </a:r>
            <a:r>
              <a:rPr lang="da-DK" sz="1600" dirty="0" err="1">
                <a:solidFill>
                  <a:srgbClr val="FF0000"/>
                </a:solidFill>
              </a:rPr>
              <a:t>Ajvide</a:t>
            </a:r>
            <a:r>
              <a:rPr lang="da-DK" sz="1600" dirty="0">
                <a:solidFill>
                  <a:srgbClr val="FF0000"/>
                </a:solidFill>
              </a:rPr>
              <a:t> </a:t>
            </a:r>
            <a:r>
              <a:rPr lang="da-DK" sz="1600" dirty="0" smtClean="0">
                <a:solidFill>
                  <a:srgbClr val="FF0000"/>
                </a:solidFill>
              </a:rPr>
              <a:t>Lindqvist</a:t>
            </a:r>
          </a:p>
        </p:txBody>
      </p:sp>
      <p:cxnSp>
        <p:nvCxnSpPr>
          <p:cNvPr id="7" name="Lige pilforbindelse 6"/>
          <p:cNvCxnSpPr/>
          <p:nvPr/>
        </p:nvCxnSpPr>
        <p:spPr>
          <a:xfrm flipV="1">
            <a:off x="4067944" y="4365104"/>
            <a:ext cx="936104" cy="635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boks 10"/>
          <p:cNvSpPr txBox="1"/>
          <p:nvPr/>
        </p:nvSpPr>
        <p:spPr>
          <a:xfrm>
            <a:off x="697377" y="130352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Hvis </a:t>
            </a:r>
            <a:r>
              <a:rPr lang="da-DK" dirty="0" err="1" smtClean="0"/>
              <a:t>dc:title</a:t>
            </a:r>
            <a:r>
              <a:rPr lang="da-DK" dirty="0" smtClean="0"/>
              <a:t> på forfatterportræt = </a:t>
            </a:r>
            <a:r>
              <a:rPr lang="da-DK" dirty="0" err="1" smtClean="0"/>
              <a:t>dc:creator</a:t>
            </a:r>
            <a:r>
              <a:rPr lang="da-DK" dirty="0" smtClean="0"/>
              <a:t> på et andet objekt</a:t>
            </a:r>
          </a:p>
          <a:p>
            <a:r>
              <a:rPr lang="da-DK" dirty="0" smtClean="0"/>
              <a:t>Hvis </a:t>
            </a:r>
            <a:r>
              <a:rPr lang="da-DK" dirty="0" err="1" smtClean="0"/>
              <a:t>dc:creator</a:t>
            </a:r>
            <a:r>
              <a:rPr lang="da-DK" dirty="0" smtClean="0"/>
              <a:t> på et objekt = </a:t>
            </a:r>
            <a:r>
              <a:rPr lang="da-DK" dirty="0" err="1" smtClean="0"/>
              <a:t>dc:title</a:t>
            </a:r>
            <a:r>
              <a:rPr lang="da-DK" dirty="0" smtClean="0"/>
              <a:t> på et andet objekt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5392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</TotalTime>
  <Words>981</Words>
  <Application>Microsoft Office PowerPoint</Application>
  <PresentationFormat>Skærmshow (4:3)</PresentationFormat>
  <Paragraphs>221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12</vt:i4>
      </vt:variant>
    </vt:vector>
  </HeadingPairs>
  <TitlesOfParts>
    <vt:vector size="13" baseType="lpstr">
      <vt:lpstr>Kontortema</vt:lpstr>
      <vt:lpstr>Databrønd – data ind</vt:lpstr>
      <vt:lpstr>Data ind</vt:lpstr>
      <vt:lpstr>Fælles format for alle kilder - DKABM</vt:lpstr>
      <vt:lpstr>Fælles format for alle kilder - DKABM</vt:lpstr>
      <vt:lpstr>Typer af relationer</vt:lpstr>
      <vt:lpstr>Typer af addi-relationer</vt:lpstr>
      <vt:lpstr>PowerPoint-præsentation</vt:lpstr>
      <vt:lpstr>Emnebeskrivelse</vt:lpstr>
      <vt:lpstr>Forfatterbeskrivelse</vt:lpstr>
      <vt:lpstr>Anmeldelser</vt:lpstr>
      <vt:lpstr>Onlineadgang </vt:lpstr>
      <vt:lpstr>Spørgsmål?</vt:lpstr>
    </vt:vector>
  </TitlesOfParts>
  <Company>DBC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Linda Schwartz Karlsen</dc:creator>
  <cp:lastModifiedBy>Linda Schwartz Karlsen</cp:lastModifiedBy>
  <cp:revision>75</cp:revision>
  <cp:lastPrinted>2012-01-26T14:32:34Z</cp:lastPrinted>
  <dcterms:created xsi:type="dcterms:W3CDTF">2012-01-19T13:57:12Z</dcterms:created>
  <dcterms:modified xsi:type="dcterms:W3CDTF">2012-03-28T12:53:23Z</dcterms:modified>
</cp:coreProperties>
</file>