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80" r:id="rId1"/>
  </p:sldMasterIdLst>
  <p:sldIdLst>
    <p:sldId id="274" r:id="rId2"/>
    <p:sldId id="280" r:id="rId3"/>
    <p:sldId id="276" r:id="rId4"/>
    <p:sldId id="277" r:id="rId5"/>
    <p:sldId id="281" r:id="rId6"/>
    <p:sldId id="279" r:id="rId7"/>
    <p:sldId id="282" r:id="rId8"/>
    <p:sldId id="261" r:id="rId9"/>
    <p:sldId id="283" r:id="rId10"/>
    <p:sldId id="284" r:id="rId11"/>
    <p:sldId id="285" r:id="rId12"/>
    <p:sldId id="264" r:id="rId13"/>
    <p:sldId id="267" r:id="rId14"/>
    <p:sldId id="263" r:id="rId15"/>
    <p:sldId id="273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24" autoAdjust="0"/>
  </p:normalViewPr>
  <p:slideViewPr>
    <p:cSldViewPr>
      <p:cViewPr varScale="1">
        <p:scale>
          <a:sx n="66" d="100"/>
          <a:sy n="66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1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i master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FB0E04-B519-47DE-AAC1-8DE199DFDE42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ED9CB2-1C25-4E53-B081-A94796946C72}" type="slidenum">
              <a:rPr lang="da-DK" smtClean="0"/>
              <a:t>‹nr.›</a:t>
            </a:fld>
            <a:endParaRPr lang="da-D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ss.dbc.dk/twiki/bin/view/Databroend/OpenSearchKildeImplementering" TargetMode="External"/><Relationship Id="rId2" Type="http://schemas.openxmlformats.org/officeDocument/2006/relationships/hyperlink" Target="http://oss.dbc.dk/twiki/bin/view/Databroend/OpenSearchKild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ss.dbc.dk/twiki/bin/view/Databroend/SprintDemo" TargetMode="External"/><Relationship Id="rId4" Type="http://schemas.openxmlformats.org/officeDocument/2006/relationships/hyperlink" Target="http://oss.dbc.dk/twiki/bin/view/Databroend/OpenSearchDocRelation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75000"/>
              </a:schemeClr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44007" y="1875260"/>
            <a:ext cx="3599979" cy="443406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da-DK" sz="5200" dirty="0" smtClean="0"/>
              <a:t>Kilder </a:t>
            </a:r>
            <a:r>
              <a:rPr lang="da-DK" sz="5200" dirty="0"/>
              <a:t>i </a:t>
            </a:r>
            <a:r>
              <a:rPr lang="da-DK" sz="5200" dirty="0" err="1"/>
              <a:t>Artesis</a:t>
            </a:r>
            <a:r>
              <a:rPr lang="da-DK" sz="5200" dirty="0"/>
              <a:t> Databrønd</a:t>
            </a:r>
          </a:p>
          <a:p>
            <a:pPr marL="45720" indent="0">
              <a:buNone/>
            </a:pPr>
            <a:endParaRPr lang="da-DK" dirty="0" smtClean="0"/>
          </a:p>
          <a:p>
            <a:pPr marL="45720" indent="0">
              <a:buNone/>
            </a:pPr>
            <a:r>
              <a:rPr lang="da-DK" sz="3500" dirty="0" smtClean="0"/>
              <a:t>- status</a:t>
            </a:r>
          </a:p>
          <a:p>
            <a:pPr marL="45720" indent="0">
              <a:buNone/>
            </a:pPr>
            <a:endParaRPr lang="da-DK" dirty="0"/>
          </a:p>
          <a:p>
            <a:pPr marL="45720" indent="0">
              <a:buNone/>
            </a:pPr>
            <a:endParaRPr lang="da-DK" dirty="0" smtClean="0"/>
          </a:p>
          <a:p>
            <a:pPr marL="45720" indent="0">
              <a:buNone/>
            </a:pPr>
            <a:endParaRPr lang="da-DK" dirty="0" smtClean="0"/>
          </a:p>
          <a:p>
            <a:pPr marL="45720" indent="0">
              <a:buNone/>
            </a:pPr>
            <a:endParaRPr lang="da-DK" dirty="0" smtClean="0"/>
          </a:p>
          <a:p>
            <a:pPr marL="45720" indent="0">
              <a:buNone/>
            </a:pPr>
            <a:endParaRPr lang="da-DK" dirty="0"/>
          </a:p>
          <a:p>
            <a:pPr marL="45720" indent="0">
              <a:buNone/>
            </a:pPr>
            <a:r>
              <a:rPr lang="da-DK" sz="1600" dirty="0" smtClean="0"/>
              <a:t>Workshop den 12.maj 2011</a:t>
            </a:r>
          </a:p>
          <a:p>
            <a:pPr marL="45720" indent="0">
              <a:buNone/>
            </a:pPr>
            <a:r>
              <a:rPr lang="da-DK" sz="1600" dirty="0" smtClean="0"/>
              <a:t>Stig Merrild Madsen, DBC</a:t>
            </a:r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5960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2"/>
                </a:solidFill>
              </a:rPr>
              <a:t>Hvordan søges kilderne ?</a:t>
            </a:r>
            <a:endParaRPr lang="da-DK" sz="44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2492896"/>
            <a:ext cx="7315200" cy="3395511"/>
          </a:xfrm>
        </p:spPr>
        <p:txBody>
          <a:bodyPr>
            <a:noAutofit/>
          </a:bodyPr>
          <a:lstStyle/>
          <a:p>
            <a:pPr lvl="1"/>
            <a:r>
              <a:rPr lang="da-DK" sz="2800" dirty="0" smtClean="0">
                <a:latin typeface="+mj-lt"/>
              </a:rPr>
              <a:t>Primær kilde indgår i søgeresultat</a:t>
            </a:r>
          </a:p>
          <a:p>
            <a:pPr lvl="1"/>
            <a:r>
              <a:rPr lang="da-DK" sz="2800" dirty="0" smtClean="0">
                <a:latin typeface="+mj-lt"/>
              </a:rPr>
              <a:t>Addi vises vha. relationer</a:t>
            </a:r>
          </a:p>
        </p:txBody>
      </p:sp>
    </p:spTree>
    <p:extLst>
      <p:ext uri="{BB962C8B-B14F-4D97-AF65-F5344CB8AC3E}">
        <p14:creationId xmlns:p14="http://schemas.microsoft.com/office/powerpoint/2010/main" val="31240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15200" cy="1154097"/>
          </a:xfrm>
        </p:spPr>
        <p:txBody>
          <a:bodyPr>
            <a:normAutofit/>
          </a:bodyPr>
          <a:lstStyle/>
          <a:p>
            <a:r>
              <a:rPr lang="da-DK" sz="4400" dirty="0" smtClean="0"/>
              <a:t>Værkrelation</a:t>
            </a:r>
            <a:endParaRPr lang="da-DK" sz="44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da-DK" dirty="0" smtClean="0">
                <a:latin typeface="+mj-lt"/>
              </a:rPr>
              <a:t>Grupper </a:t>
            </a:r>
            <a:r>
              <a:rPr lang="da-DK" dirty="0">
                <a:latin typeface="+mj-lt"/>
              </a:rPr>
              <a:t>af materialetyper matches med </a:t>
            </a:r>
            <a:r>
              <a:rPr lang="da-DK" dirty="0" smtClean="0">
                <a:latin typeface="+mj-lt"/>
              </a:rPr>
              <a:t>hinanden:</a:t>
            </a:r>
          </a:p>
          <a:p>
            <a:pPr lvl="2"/>
            <a:r>
              <a:rPr lang="da-DK" sz="2800" dirty="0" smtClean="0">
                <a:latin typeface="+mj-lt"/>
              </a:rPr>
              <a:t>Bogligt </a:t>
            </a:r>
            <a:r>
              <a:rPr lang="da-DK" sz="2800" dirty="0">
                <a:latin typeface="+mj-lt"/>
              </a:rPr>
              <a:t>materiale, Lydbøger: ophav </a:t>
            </a:r>
            <a:r>
              <a:rPr lang="da-DK" sz="2800" dirty="0" smtClean="0">
                <a:latin typeface="+mj-lt"/>
              </a:rPr>
              <a:t>og </a:t>
            </a:r>
            <a:r>
              <a:rPr lang="da-DK" sz="2800" dirty="0">
                <a:latin typeface="+mj-lt"/>
              </a:rPr>
              <a:t>titel/originaltitel </a:t>
            </a:r>
            <a:r>
              <a:rPr lang="da-DK" sz="2800" dirty="0" smtClean="0">
                <a:latin typeface="+mj-lt"/>
              </a:rPr>
              <a:t>skal </a:t>
            </a:r>
            <a:r>
              <a:rPr lang="da-DK" sz="2800" dirty="0">
                <a:latin typeface="+mj-lt"/>
              </a:rPr>
              <a:t>matche</a:t>
            </a:r>
          </a:p>
          <a:p>
            <a:pPr lvl="2"/>
            <a:r>
              <a:rPr lang="da-DK" sz="2800" dirty="0">
                <a:latin typeface="+mj-lt"/>
              </a:rPr>
              <a:t>Spil (PC, </a:t>
            </a:r>
            <a:r>
              <a:rPr lang="da-DK" sz="2800" dirty="0" err="1">
                <a:latin typeface="+mj-lt"/>
              </a:rPr>
              <a:t>Playstation</a:t>
            </a:r>
            <a:r>
              <a:rPr lang="da-DK" sz="2800" dirty="0">
                <a:latin typeface="+mj-lt"/>
              </a:rPr>
              <a:t>, Wii, XBOX </a:t>
            </a:r>
            <a:r>
              <a:rPr lang="da-DK" sz="2800" dirty="0" err="1">
                <a:latin typeface="+mj-lt"/>
              </a:rPr>
              <a:t>etc</a:t>
            </a:r>
            <a:r>
              <a:rPr lang="da-DK" sz="2800" dirty="0">
                <a:latin typeface="+mj-lt"/>
              </a:rPr>
              <a:t>): ophav </a:t>
            </a:r>
            <a:r>
              <a:rPr lang="da-DK" sz="2800" dirty="0" smtClean="0">
                <a:latin typeface="+mj-lt"/>
              </a:rPr>
              <a:t>og </a:t>
            </a:r>
            <a:r>
              <a:rPr lang="da-DK" sz="2800" dirty="0">
                <a:latin typeface="+mj-lt"/>
              </a:rPr>
              <a:t>titel/originaltitel </a:t>
            </a:r>
            <a:r>
              <a:rPr lang="da-DK" sz="2800" dirty="0" smtClean="0">
                <a:latin typeface="+mj-lt"/>
              </a:rPr>
              <a:t>skal </a:t>
            </a:r>
            <a:r>
              <a:rPr lang="da-DK" sz="2800" dirty="0">
                <a:latin typeface="+mj-lt"/>
              </a:rPr>
              <a:t>matche</a:t>
            </a:r>
          </a:p>
          <a:p>
            <a:pPr lvl="2"/>
            <a:r>
              <a:rPr lang="da-DK" sz="2800" dirty="0" smtClean="0">
                <a:latin typeface="+mj-lt"/>
              </a:rPr>
              <a:t>DVD/Video : </a:t>
            </a:r>
            <a:r>
              <a:rPr lang="da-DK" sz="2800" dirty="0">
                <a:latin typeface="+mj-lt"/>
              </a:rPr>
              <a:t>ophav </a:t>
            </a:r>
            <a:r>
              <a:rPr lang="da-DK" sz="2800" dirty="0" smtClean="0">
                <a:latin typeface="+mj-lt"/>
              </a:rPr>
              <a:t>og </a:t>
            </a:r>
            <a:r>
              <a:rPr lang="da-DK" sz="2800" dirty="0">
                <a:latin typeface="+mj-lt"/>
              </a:rPr>
              <a:t>titel/originaltitel </a:t>
            </a:r>
            <a:r>
              <a:rPr lang="da-DK" sz="2800" dirty="0" smtClean="0">
                <a:latin typeface="+mj-lt"/>
              </a:rPr>
              <a:t>skal </a:t>
            </a:r>
            <a:r>
              <a:rPr lang="da-DK" sz="2800" dirty="0">
                <a:latin typeface="+mj-lt"/>
              </a:rPr>
              <a:t>matche</a:t>
            </a:r>
          </a:p>
          <a:p>
            <a:pPr lvl="2"/>
            <a:r>
              <a:rPr lang="da-DK" sz="2800" dirty="0">
                <a:latin typeface="+mj-lt"/>
              </a:rPr>
              <a:t>CD, </a:t>
            </a:r>
            <a:r>
              <a:rPr lang="da-DK" sz="2800" dirty="0" err="1">
                <a:latin typeface="+mj-lt"/>
              </a:rPr>
              <a:t>Netmusik</a:t>
            </a:r>
            <a:r>
              <a:rPr lang="da-DK" sz="2800" dirty="0">
                <a:latin typeface="+mj-lt"/>
              </a:rPr>
              <a:t> </a:t>
            </a:r>
            <a:r>
              <a:rPr lang="da-DK" sz="2800" dirty="0" smtClean="0">
                <a:latin typeface="+mj-lt"/>
              </a:rPr>
              <a:t>albums: </a:t>
            </a:r>
            <a:r>
              <a:rPr lang="da-DK" sz="2800" dirty="0">
                <a:latin typeface="+mj-lt"/>
              </a:rPr>
              <a:t>ophav </a:t>
            </a:r>
            <a:r>
              <a:rPr lang="da-DK" sz="2800" dirty="0" smtClean="0">
                <a:latin typeface="+mj-lt"/>
              </a:rPr>
              <a:t>og titel/originaltitel </a:t>
            </a:r>
            <a:r>
              <a:rPr lang="da-DK" sz="2800" dirty="0">
                <a:latin typeface="+mj-lt"/>
              </a:rPr>
              <a:t>skal </a:t>
            </a:r>
            <a:r>
              <a:rPr lang="da-DK" sz="2800" dirty="0" smtClean="0">
                <a:latin typeface="+mj-lt"/>
              </a:rPr>
              <a:t>matche </a:t>
            </a:r>
          </a:p>
        </p:txBody>
      </p:sp>
    </p:spTree>
    <p:extLst>
      <p:ext uri="{BB962C8B-B14F-4D97-AF65-F5344CB8AC3E}">
        <p14:creationId xmlns:p14="http://schemas.microsoft.com/office/powerpoint/2010/main" val="27648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315200" cy="1154097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2"/>
                </a:solidFill>
              </a:rPr>
              <a:t>Relationer – Læs mere om</a:t>
            </a:r>
            <a:endParaRPr lang="da-DK" sz="44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2276872"/>
            <a:ext cx="7315200" cy="353952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da-DK" sz="2600" dirty="0" smtClean="0">
                <a:latin typeface="+mj-lt"/>
              </a:rPr>
              <a:t>Ophav </a:t>
            </a:r>
          </a:p>
          <a:p>
            <a:pPr marL="411480" lvl="1" indent="0">
              <a:buNone/>
            </a:pPr>
            <a:r>
              <a:rPr lang="da-DK" sz="2200" dirty="0" smtClean="0">
                <a:latin typeface="+mj-lt"/>
              </a:rPr>
              <a:t>Forfatterweb</a:t>
            </a:r>
          </a:p>
          <a:p>
            <a:pPr marL="411480" lvl="1" indent="0">
              <a:buNone/>
            </a:pPr>
            <a:r>
              <a:rPr lang="da-DK" sz="2200" dirty="0" smtClean="0">
                <a:latin typeface="+mj-lt"/>
              </a:rPr>
              <a:t>Litteratursiden</a:t>
            </a:r>
          </a:p>
          <a:p>
            <a:pPr marL="68580" indent="0">
              <a:buNone/>
            </a:pPr>
            <a:r>
              <a:rPr lang="da-DK" sz="2600" dirty="0" smtClean="0">
                <a:latin typeface="+mj-lt"/>
              </a:rPr>
              <a:t>Emnet</a:t>
            </a:r>
          </a:p>
          <a:p>
            <a:pPr marL="411480" lvl="1" indent="0">
              <a:buNone/>
            </a:pPr>
            <a:r>
              <a:rPr lang="da-DK" sz="2200" dirty="0" err="1" smtClean="0">
                <a:latin typeface="+mj-lt"/>
              </a:rPr>
              <a:t>Faktalink</a:t>
            </a:r>
            <a:endParaRPr lang="da-DK" sz="2200" dirty="0" smtClean="0">
              <a:latin typeface="+mj-lt"/>
            </a:endParaRPr>
          </a:p>
          <a:p>
            <a:pPr marL="68580" indent="0">
              <a:buNone/>
            </a:pPr>
            <a:r>
              <a:rPr lang="da-DK" sz="2600" dirty="0" smtClean="0">
                <a:latin typeface="+mj-lt"/>
              </a:rPr>
              <a:t>Se anmeldelsen eller analysen</a:t>
            </a:r>
          </a:p>
          <a:p>
            <a:pPr marL="411480" lvl="1" indent="0">
              <a:buNone/>
            </a:pPr>
            <a:r>
              <a:rPr lang="da-DK" sz="2200" dirty="0" smtClean="0">
                <a:latin typeface="+mj-lt"/>
              </a:rPr>
              <a:t>Anmeldelser</a:t>
            </a:r>
          </a:p>
          <a:p>
            <a:pPr marL="411480" lvl="1" indent="0">
              <a:buNone/>
            </a:pPr>
            <a:r>
              <a:rPr lang="da-DK" sz="2200" dirty="0" smtClean="0">
                <a:latin typeface="+mj-lt"/>
              </a:rPr>
              <a:t>Materialevurderinger</a:t>
            </a:r>
          </a:p>
          <a:p>
            <a:pPr marL="411480" lvl="1" indent="0">
              <a:buNone/>
            </a:pPr>
            <a:r>
              <a:rPr lang="da-DK" sz="2200" dirty="0" smtClean="0">
                <a:latin typeface="+mj-lt"/>
              </a:rPr>
              <a:t>Litteratursiden</a:t>
            </a:r>
          </a:p>
        </p:txBody>
      </p:sp>
    </p:spTree>
    <p:extLst>
      <p:ext uri="{BB962C8B-B14F-4D97-AF65-F5344CB8AC3E}">
        <p14:creationId xmlns:p14="http://schemas.microsoft.com/office/powerpoint/2010/main" val="22223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2"/>
                </a:solidFill>
              </a:rPr>
              <a:t>Relationer</a:t>
            </a:r>
            <a:endParaRPr lang="da-DK" sz="44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2492896"/>
            <a:ext cx="7315200" cy="3539527"/>
          </a:xfrm>
        </p:spPr>
        <p:txBody>
          <a:bodyPr>
            <a:noAutofit/>
          </a:bodyPr>
          <a:lstStyle/>
          <a:p>
            <a:pPr lvl="1"/>
            <a:r>
              <a:rPr lang="da-DK" sz="2800" dirty="0" smtClean="0">
                <a:latin typeface="+mj-lt"/>
              </a:rPr>
              <a:t>Del og helhed</a:t>
            </a:r>
          </a:p>
          <a:p>
            <a:pPr lvl="2"/>
            <a:r>
              <a:rPr lang="da-DK" sz="2400" dirty="0" smtClean="0">
                <a:latin typeface="+mj-lt"/>
              </a:rPr>
              <a:t>Artikel og værtspublikation</a:t>
            </a:r>
          </a:p>
          <a:p>
            <a:pPr lvl="2"/>
            <a:r>
              <a:rPr lang="da-DK" sz="2400" dirty="0" err="1" smtClean="0">
                <a:latin typeface="+mj-lt"/>
              </a:rPr>
              <a:t>Track</a:t>
            </a:r>
            <a:r>
              <a:rPr lang="da-DK" sz="2400" dirty="0" smtClean="0">
                <a:latin typeface="+mj-lt"/>
              </a:rPr>
              <a:t> og album (</a:t>
            </a:r>
            <a:r>
              <a:rPr lang="da-DK" sz="2400" dirty="0" err="1" smtClean="0">
                <a:latin typeface="+mj-lt"/>
              </a:rPr>
              <a:t>Bibzoom</a:t>
            </a:r>
            <a:r>
              <a:rPr lang="da-DK" sz="2400" dirty="0" smtClean="0">
                <a:latin typeface="+mj-lt"/>
              </a:rPr>
              <a:t>)</a:t>
            </a:r>
          </a:p>
          <a:p>
            <a:pPr lvl="1"/>
            <a:r>
              <a:rPr lang="da-DK" sz="2800" dirty="0" smtClean="0">
                <a:latin typeface="+mj-lt"/>
              </a:rPr>
              <a:t>Adgang til fuldtekst</a:t>
            </a:r>
          </a:p>
          <a:p>
            <a:pPr lvl="2"/>
            <a:r>
              <a:rPr lang="da-DK" sz="2400" dirty="0" smtClean="0">
                <a:latin typeface="+mj-lt"/>
              </a:rPr>
              <a:t>Infomedia, </a:t>
            </a:r>
            <a:r>
              <a:rPr lang="da-DK" sz="2400" dirty="0" err="1" smtClean="0">
                <a:latin typeface="+mj-lt"/>
              </a:rPr>
              <a:t>Faktalink</a:t>
            </a:r>
            <a:r>
              <a:rPr lang="da-DK" sz="2400" dirty="0" smtClean="0">
                <a:latin typeface="+mj-lt"/>
              </a:rPr>
              <a:t>, Forfatterweb, </a:t>
            </a:r>
            <a:r>
              <a:rPr lang="da-DK" sz="2400" dirty="0" err="1" smtClean="0">
                <a:latin typeface="+mj-lt"/>
              </a:rPr>
              <a:t>Mat.vurd</a:t>
            </a:r>
            <a:r>
              <a:rPr lang="da-DK" sz="2400" dirty="0" smtClean="0">
                <a:latin typeface="+mj-lt"/>
              </a:rPr>
              <a:t>.</a:t>
            </a:r>
          </a:p>
          <a:p>
            <a:pPr lvl="1"/>
            <a:r>
              <a:rPr lang="da-DK" sz="2800" dirty="0" smtClean="0">
                <a:latin typeface="+mj-lt"/>
              </a:rPr>
              <a:t>Billeder</a:t>
            </a:r>
          </a:p>
          <a:p>
            <a:pPr lvl="2"/>
            <a:r>
              <a:rPr lang="da-DK" sz="2400" dirty="0" smtClean="0">
                <a:latin typeface="+mj-lt"/>
              </a:rPr>
              <a:t>Forfatterweb</a:t>
            </a:r>
          </a:p>
        </p:txBody>
      </p:sp>
    </p:spTree>
    <p:extLst>
      <p:ext uri="{BB962C8B-B14F-4D97-AF65-F5344CB8AC3E}">
        <p14:creationId xmlns:p14="http://schemas.microsoft.com/office/powerpoint/2010/main" val="13992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2"/>
                </a:solidFill>
              </a:rPr>
              <a:t>Relationer</a:t>
            </a:r>
            <a:endParaRPr lang="da-DK" sz="44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2492896"/>
            <a:ext cx="7315200" cy="3539527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+mj-lt"/>
              </a:rPr>
              <a:t>Links</a:t>
            </a:r>
            <a:r>
              <a:rPr lang="da-DK" sz="2800" baseline="0" dirty="0" smtClean="0">
                <a:latin typeface="+mj-lt"/>
              </a:rPr>
              <a:t> til </a:t>
            </a:r>
            <a:r>
              <a:rPr lang="da-DK" sz="2800" dirty="0" smtClean="0">
                <a:latin typeface="+mj-lt"/>
              </a:rPr>
              <a:t>eks.:</a:t>
            </a:r>
            <a:endParaRPr lang="da-DK" sz="2400" baseline="0" dirty="0" smtClean="0">
              <a:latin typeface="+mj-lt"/>
            </a:endParaRPr>
          </a:p>
          <a:p>
            <a:pPr lvl="1"/>
            <a:r>
              <a:rPr lang="da-DK" sz="2400" dirty="0" err="1" smtClean="0">
                <a:latin typeface="+mj-lt"/>
              </a:rPr>
              <a:t>Ebrary</a:t>
            </a:r>
            <a:endParaRPr lang="da-DK" sz="2400" dirty="0" smtClean="0">
              <a:latin typeface="+mj-lt"/>
            </a:endParaRPr>
          </a:p>
          <a:p>
            <a:pPr lvl="2"/>
            <a:r>
              <a:rPr lang="da-DK" sz="2000" dirty="0" err="1" smtClean="0">
                <a:latin typeface="+mj-lt"/>
              </a:rPr>
              <a:t>hasOnlineAccess</a:t>
            </a:r>
            <a:endParaRPr lang="da-DK" sz="2000" dirty="0" smtClean="0">
              <a:latin typeface="+mj-lt"/>
            </a:endParaRPr>
          </a:p>
          <a:p>
            <a:pPr lvl="1"/>
            <a:r>
              <a:rPr lang="da-DK" sz="2400" dirty="0" smtClean="0">
                <a:latin typeface="+mj-lt"/>
              </a:rPr>
              <a:t>Filmstriben</a:t>
            </a:r>
          </a:p>
          <a:p>
            <a:pPr lvl="2"/>
            <a:r>
              <a:rPr lang="da-DK" sz="2000" dirty="0" smtClean="0">
                <a:latin typeface="+mj-lt"/>
              </a:rPr>
              <a:t>Fjernadgang</a:t>
            </a:r>
          </a:p>
          <a:p>
            <a:pPr lvl="2"/>
            <a:r>
              <a:rPr lang="da-DK" sz="2000" dirty="0" smtClean="0">
                <a:latin typeface="+mj-lt"/>
              </a:rPr>
              <a:t>Se på biblioteket</a:t>
            </a:r>
          </a:p>
          <a:p>
            <a:pPr lvl="2"/>
            <a:r>
              <a:rPr lang="da-DK" sz="2000" dirty="0" smtClean="0">
                <a:latin typeface="+mj-lt"/>
              </a:rPr>
              <a:t>For skoler</a:t>
            </a:r>
          </a:p>
          <a:p>
            <a:pPr lvl="1"/>
            <a:r>
              <a:rPr lang="da-DK" sz="2400" dirty="0" err="1" smtClean="0">
                <a:latin typeface="+mj-lt"/>
              </a:rPr>
              <a:t>Lydbid</a:t>
            </a:r>
            <a:r>
              <a:rPr lang="da-DK" sz="2400" dirty="0" smtClean="0">
                <a:latin typeface="+mj-lt"/>
              </a:rPr>
              <a:t> fra </a:t>
            </a:r>
            <a:r>
              <a:rPr lang="da-DK" sz="2400" dirty="0" err="1" smtClean="0">
                <a:latin typeface="+mj-lt"/>
              </a:rPr>
              <a:t>Bibzoom</a:t>
            </a:r>
            <a:endParaRPr lang="da-DK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23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315200" cy="1154097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2"/>
                </a:solidFill>
              </a:rPr>
              <a:t>Links</a:t>
            </a:r>
            <a:endParaRPr lang="da-DK" sz="44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492896"/>
            <a:ext cx="7920880" cy="3539527"/>
          </a:xfrm>
        </p:spPr>
        <p:txBody>
          <a:bodyPr>
            <a:normAutofit fontScale="92500" lnSpcReduction="20000"/>
          </a:bodyPr>
          <a:lstStyle/>
          <a:p>
            <a:r>
              <a:rPr lang="da-DK" dirty="0" smtClean="0">
                <a:latin typeface="+mj-lt"/>
              </a:rPr>
              <a:t>Oversigt over kilder: </a:t>
            </a:r>
            <a:r>
              <a:rPr lang="da-DK" dirty="0" smtClean="0">
                <a:latin typeface="+mj-lt"/>
                <a:hlinkClick r:id="rId2"/>
              </a:rPr>
              <a:t>http</a:t>
            </a:r>
            <a:r>
              <a:rPr lang="da-DK" dirty="0">
                <a:latin typeface="+mj-lt"/>
                <a:hlinkClick r:id="rId2"/>
              </a:rPr>
              <a:t>://</a:t>
            </a:r>
            <a:r>
              <a:rPr lang="da-DK" dirty="0" smtClean="0">
                <a:latin typeface="+mj-lt"/>
                <a:hlinkClick r:id="rId2"/>
              </a:rPr>
              <a:t>oss.dbc.dk/twiki/bin/view/Databroend/OpenSearchKilder</a:t>
            </a:r>
            <a:endParaRPr lang="da-DK" dirty="0" smtClean="0">
              <a:latin typeface="+mj-lt"/>
            </a:endParaRPr>
          </a:p>
          <a:p>
            <a:r>
              <a:rPr lang="da-DK" dirty="0" err="1" smtClean="0">
                <a:latin typeface="+mj-lt"/>
              </a:rPr>
              <a:t>Backlogs</a:t>
            </a:r>
            <a:r>
              <a:rPr lang="da-DK" dirty="0" smtClean="0">
                <a:latin typeface="+mj-lt"/>
              </a:rPr>
              <a:t>: </a:t>
            </a:r>
            <a:r>
              <a:rPr lang="da-DK" dirty="0">
                <a:latin typeface="+mj-lt"/>
                <a:hlinkClick r:id="rId3"/>
              </a:rPr>
              <a:t>http://</a:t>
            </a:r>
            <a:r>
              <a:rPr lang="da-DK" dirty="0" smtClean="0">
                <a:latin typeface="+mj-lt"/>
                <a:hlinkClick r:id="rId3"/>
              </a:rPr>
              <a:t>oss.dbc.dk/twiki/bin/view/Databroend/OpenSearchKildeImplementering</a:t>
            </a:r>
            <a:endParaRPr lang="da-DK" dirty="0" smtClean="0">
              <a:latin typeface="+mj-lt"/>
            </a:endParaRPr>
          </a:p>
          <a:p>
            <a:r>
              <a:rPr lang="da-DK" dirty="0" smtClean="0">
                <a:latin typeface="+mj-lt"/>
              </a:rPr>
              <a:t>Dokumentation af relationer: </a:t>
            </a:r>
            <a:r>
              <a:rPr lang="da-DK" dirty="0">
                <a:latin typeface="+mj-lt"/>
                <a:hlinkClick r:id="rId4"/>
              </a:rPr>
              <a:t>http://</a:t>
            </a:r>
            <a:r>
              <a:rPr lang="da-DK" dirty="0" smtClean="0">
                <a:latin typeface="+mj-lt"/>
                <a:hlinkClick r:id="rId4"/>
              </a:rPr>
              <a:t>oss.dbc.dk/twiki/bin/view/Databroend/OpenSearchDocRelations</a:t>
            </a:r>
            <a:endParaRPr lang="da-DK" dirty="0" smtClean="0">
              <a:latin typeface="+mj-lt"/>
            </a:endParaRPr>
          </a:p>
          <a:p>
            <a:r>
              <a:rPr lang="da-DK" dirty="0" smtClean="0">
                <a:latin typeface="+mj-lt"/>
              </a:rPr>
              <a:t>Demo fra sprints: </a:t>
            </a:r>
            <a:r>
              <a:rPr lang="da-DK" dirty="0">
                <a:latin typeface="+mj-lt"/>
                <a:hlinkClick r:id="rId5"/>
              </a:rPr>
              <a:t>http://oss.dbc.dk/twiki/bin/view/Databroend/SprintDemo</a:t>
            </a:r>
            <a:endParaRPr lang="da-DK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348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315200" cy="722049"/>
          </a:xfrm>
        </p:spPr>
        <p:txBody>
          <a:bodyPr>
            <a:normAutofit fontScale="90000"/>
          </a:bodyPr>
          <a:lstStyle/>
          <a:p>
            <a:r>
              <a:rPr lang="da-DK" sz="4900" dirty="0" smtClean="0">
                <a:solidFill>
                  <a:schemeClr val="tx2"/>
                </a:solidFill>
              </a:rPr>
              <a:t>Katalogposter i brønden</a:t>
            </a:r>
            <a:r>
              <a:rPr lang="da-DK" dirty="0" smtClean="0"/>
              <a:t>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1988840"/>
            <a:ext cx="7315200" cy="3539527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pPr lvl="1"/>
            <a:r>
              <a:rPr lang="da-DK" dirty="0" smtClean="0">
                <a:latin typeface="+mj-lt"/>
              </a:rPr>
              <a:t>Københavns biblioteker</a:t>
            </a:r>
          </a:p>
          <a:p>
            <a:pPr lvl="1"/>
            <a:r>
              <a:rPr lang="da-DK" dirty="0" smtClean="0">
                <a:latin typeface="+mj-lt"/>
              </a:rPr>
              <a:t>Helsingør kommunes biblioteker</a:t>
            </a:r>
          </a:p>
          <a:p>
            <a:pPr lvl="1"/>
            <a:r>
              <a:rPr lang="da-DK" dirty="0" smtClean="0">
                <a:latin typeface="+mj-lt"/>
              </a:rPr>
              <a:t>Lokalbibliografi Nordsjælland</a:t>
            </a:r>
          </a:p>
          <a:p>
            <a:pPr lvl="1"/>
            <a:r>
              <a:rPr lang="da-DK" dirty="0" smtClean="0">
                <a:latin typeface="+mj-lt"/>
              </a:rPr>
              <a:t>Gentoftebibliotekerne</a:t>
            </a:r>
          </a:p>
          <a:p>
            <a:pPr lvl="1"/>
            <a:r>
              <a:rPr lang="da-DK" dirty="0" smtClean="0">
                <a:latin typeface="+mj-lt"/>
              </a:rPr>
              <a:t>Rødovre bibliotek</a:t>
            </a:r>
          </a:p>
          <a:p>
            <a:pPr lvl="1"/>
            <a:r>
              <a:rPr lang="da-DK" dirty="0" smtClean="0">
                <a:latin typeface="+mj-lt"/>
              </a:rPr>
              <a:t>Aarhus kommunes biblioteker</a:t>
            </a:r>
          </a:p>
          <a:p>
            <a:pPr lvl="1"/>
            <a:r>
              <a:rPr lang="da-DK" dirty="0" smtClean="0">
                <a:latin typeface="+mj-lt"/>
              </a:rPr>
              <a:t>Aabenraa</a:t>
            </a:r>
          </a:p>
          <a:p>
            <a:pPr lvl="1"/>
            <a:r>
              <a:rPr lang="da-DK" dirty="0" smtClean="0">
                <a:latin typeface="+mj-lt"/>
              </a:rPr>
              <a:t>Kolding</a:t>
            </a:r>
          </a:p>
          <a:p>
            <a:pPr lvl="1"/>
            <a:r>
              <a:rPr lang="da-DK" dirty="0" smtClean="0">
                <a:latin typeface="+mj-lt"/>
              </a:rPr>
              <a:t>Randers</a:t>
            </a:r>
          </a:p>
          <a:p>
            <a:pPr lvl="1"/>
            <a:r>
              <a:rPr lang="da-DK" dirty="0" smtClean="0">
                <a:latin typeface="+mj-lt"/>
              </a:rPr>
              <a:t>Billund </a:t>
            </a:r>
          </a:p>
          <a:p>
            <a:pPr lvl="1"/>
            <a:r>
              <a:rPr lang="da-DK" dirty="0" smtClean="0">
                <a:latin typeface="+mj-lt"/>
              </a:rPr>
              <a:t>Vejle</a:t>
            </a:r>
          </a:p>
          <a:p>
            <a:pPr lvl="1"/>
            <a:r>
              <a:rPr lang="da-DK" dirty="0" smtClean="0">
                <a:latin typeface="+mj-lt"/>
              </a:rPr>
              <a:t>Professionshøjskolen Metropol</a:t>
            </a:r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543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315200" cy="722049"/>
          </a:xfrm>
        </p:spPr>
        <p:txBody>
          <a:bodyPr>
            <a:normAutofit fontScale="90000"/>
          </a:bodyPr>
          <a:lstStyle/>
          <a:p>
            <a:r>
              <a:rPr lang="da-DK" sz="4900" dirty="0" smtClean="0">
                <a:solidFill>
                  <a:schemeClr val="tx2"/>
                </a:solidFill>
              </a:rPr>
              <a:t>Katalogposter i test</a:t>
            </a:r>
            <a:r>
              <a:rPr lang="da-DK" dirty="0" smtClean="0"/>
              <a:t>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1988840"/>
            <a:ext cx="7315200" cy="3539527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da-DK" dirty="0" smtClean="0">
                <a:latin typeface="+mj-lt"/>
              </a:rPr>
              <a:t>Fredericia</a:t>
            </a:r>
          </a:p>
          <a:p>
            <a:pPr lvl="1"/>
            <a:r>
              <a:rPr lang="da-DK" dirty="0" smtClean="0">
                <a:latin typeface="+mj-lt"/>
              </a:rPr>
              <a:t>Herning</a:t>
            </a:r>
          </a:p>
          <a:p>
            <a:pPr lvl="1"/>
            <a:r>
              <a:rPr lang="da-DK" dirty="0" smtClean="0">
                <a:latin typeface="+mj-lt"/>
              </a:rPr>
              <a:t>Lolland</a:t>
            </a:r>
          </a:p>
          <a:p>
            <a:pPr lvl="1"/>
            <a:r>
              <a:rPr lang="da-DK" dirty="0" smtClean="0">
                <a:latin typeface="+mj-lt"/>
              </a:rPr>
              <a:t>Odense</a:t>
            </a:r>
          </a:p>
          <a:p>
            <a:pPr lvl="1"/>
            <a:r>
              <a:rPr lang="da-DK" dirty="0" smtClean="0">
                <a:latin typeface="+mj-lt"/>
              </a:rPr>
              <a:t>Esbjerg</a:t>
            </a:r>
          </a:p>
          <a:p>
            <a:pPr lvl="1"/>
            <a:r>
              <a:rPr lang="da-DK" dirty="0" smtClean="0">
                <a:latin typeface="+mj-lt"/>
              </a:rPr>
              <a:t>Tønder</a:t>
            </a:r>
          </a:p>
          <a:p>
            <a:pPr lvl="1"/>
            <a:r>
              <a:rPr lang="da-DK" dirty="0" smtClean="0">
                <a:latin typeface="+mj-lt"/>
              </a:rPr>
              <a:t>Varde</a:t>
            </a:r>
          </a:p>
          <a:p>
            <a:pPr lvl="1"/>
            <a:r>
              <a:rPr lang="da-DK" dirty="0" smtClean="0">
                <a:latin typeface="+mj-lt"/>
              </a:rPr>
              <a:t>Vejen</a:t>
            </a:r>
          </a:p>
          <a:p>
            <a:pPr lvl="1"/>
            <a:r>
              <a:rPr lang="da-DK" dirty="0" smtClean="0">
                <a:latin typeface="+mj-lt"/>
              </a:rPr>
              <a:t>Hedensted</a:t>
            </a:r>
          </a:p>
          <a:p>
            <a:pPr lvl="1"/>
            <a:r>
              <a:rPr lang="da-DK" dirty="0" smtClean="0">
                <a:latin typeface="+mj-lt"/>
              </a:rPr>
              <a:t>Aalborg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7021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315200" cy="722049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2"/>
                </a:solidFill>
              </a:rPr>
              <a:t>Kilder i </a:t>
            </a:r>
            <a:r>
              <a:rPr lang="da-DK" sz="4400" dirty="0" err="1" smtClean="0">
                <a:solidFill>
                  <a:schemeClr val="tx2"/>
                </a:solidFill>
              </a:rPr>
              <a:t>Artesis</a:t>
            </a:r>
            <a:r>
              <a:rPr lang="da-DK" sz="4400" dirty="0" smtClean="0">
                <a:solidFill>
                  <a:schemeClr val="tx2"/>
                </a:solidFill>
              </a:rPr>
              <a:t> Databrønd</a:t>
            </a:r>
            <a:endParaRPr lang="da-DK" sz="44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1988840"/>
            <a:ext cx="7315200" cy="3539527"/>
          </a:xfrm>
        </p:spPr>
        <p:txBody>
          <a:bodyPr>
            <a:noAutofit/>
          </a:bodyPr>
          <a:lstStyle/>
          <a:p>
            <a:pPr lvl="1"/>
            <a:r>
              <a:rPr lang="da-DK" sz="2000" dirty="0">
                <a:latin typeface="+mj-lt"/>
              </a:rPr>
              <a:t>BASIS-poster til Palles </a:t>
            </a:r>
            <a:r>
              <a:rPr lang="da-DK" sz="2000" dirty="0" smtClean="0">
                <a:latin typeface="+mj-lt"/>
              </a:rPr>
              <a:t>Gavebod</a:t>
            </a:r>
          </a:p>
          <a:p>
            <a:pPr lvl="1"/>
            <a:r>
              <a:rPr lang="da-DK" sz="2000" dirty="0" err="1">
                <a:latin typeface="+mj-lt"/>
              </a:rPr>
              <a:t>BibZoom</a:t>
            </a:r>
            <a:r>
              <a:rPr lang="da-DK" sz="2000" dirty="0">
                <a:latin typeface="+mj-lt"/>
              </a:rPr>
              <a:t> </a:t>
            </a:r>
            <a:r>
              <a:rPr lang="da-DK" sz="2000" dirty="0" smtClean="0">
                <a:latin typeface="+mj-lt"/>
              </a:rPr>
              <a:t>albums</a:t>
            </a:r>
          </a:p>
          <a:p>
            <a:pPr lvl="1"/>
            <a:r>
              <a:rPr lang="da-DK" sz="2000" dirty="0" err="1">
                <a:latin typeface="+mj-lt"/>
              </a:rPr>
              <a:t>BibZoom</a:t>
            </a:r>
            <a:r>
              <a:rPr lang="da-DK" sz="2000" dirty="0">
                <a:latin typeface="+mj-lt"/>
              </a:rPr>
              <a:t> </a:t>
            </a:r>
            <a:r>
              <a:rPr lang="da-DK" sz="2000" dirty="0" err="1" smtClean="0">
                <a:latin typeface="+mj-lt"/>
              </a:rPr>
              <a:t>Tracks</a:t>
            </a:r>
            <a:endParaRPr lang="da-DK" sz="2000" dirty="0" smtClean="0">
              <a:latin typeface="+mj-lt"/>
            </a:endParaRPr>
          </a:p>
          <a:p>
            <a:pPr lvl="1"/>
            <a:r>
              <a:rPr lang="da-DK" sz="2000" dirty="0" err="1" smtClean="0">
                <a:latin typeface="+mj-lt"/>
              </a:rPr>
              <a:t>Netlydbog</a:t>
            </a:r>
            <a:endParaRPr lang="da-DK" sz="2000" dirty="0" smtClean="0">
              <a:latin typeface="+mj-lt"/>
            </a:endParaRPr>
          </a:p>
          <a:p>
            <a:pPr lvl="1"/>
            <a:r>
              <a:rPr lang="da-DK" sz="2000" dirty="0" err="1">
                <a:latin typeface="+mj-lt"/>
              </a:rPr>
              <a:t>Ebrary</a:t>
            </a:r>
            <a:r>
              <a:rPr lang="da-DK" sz="2000" dirty="0">
                <a:latin typeface="+mj-lt"/>
              </a:rPr>
              <a:t> Academic Complete</a:t>
            </a:r>
          </a:p>
          <a:p>
            <a:pPr lvl="1"/>
            <a:r>
              <a:rPr lang="da-DK" sz="2000" dirty="0" err="1">
                <a:latin typeface="+mj-lt"/>
              </a:rPr>
              <a:t>Ebrary</a:t>
            </a:r>
            <a:r>
              <a:rPr lang="da-DK" sz="2000" dirty="0">
                <a:latin typeface="+mj-lt"/>
              </a:rPr>
              <a:t> PDA til Professionshøjskolerne</a:t>
            </a:r>
          </a:p>
          <a:p>
            <a:pPr lvl="1"/>
            <a:r>
              <a:rPr lang="da-DK" sz="2000" dirty="0" smtClean="0">
                <a:latin typeface="+mj-lt"/>
              </a:rPr>
              <a:t>Artikelbasen </a:t>
            </a:r>
            <a:r>
              <a:rPr lang="da-DK" sz="2000" dirty="0">
                <a:latin typeface="+mj-lt"/>
              </a:rPr>
              <a:t>(DBC</a:t>
            </a:r>
            <a:r>
              <a:rPr lang="da-DK" sz="2000" dirty="0" smtClean="0">
                <a:latin typeface="+mj-lt"/>
              </a:rPr>
              <a:t>)</a:t>
            </a:r>
          </a:p>
          <a:p>
            <a:pPr lvl="1"/>
            <a:r>
              <a:rPr lang="da-DK" sz="2000" dirty="0" smtClean="0">
                <a:latin typeface="+mj-lt"/>
              </a:rPr>
              <a:t>Anmeldelser</a:t>
            </a:r>
          </a:p>
          <a:p>
            <a:pPr lvl="1"/>
            <a:r>
              <a:rPr lang="da-DK" sz="2000" dirty="0">
                <a:latin typeface="+mj-lt"/>
              </a:rPr>
              <a:t>Materialevurderinger</a:t>
            </a:r>
          </a:p>
          <a:p>
            <a:pPr lvl="1"/>
            <a:r>
              <a:rPr lang="da-DK" sz="2000" dirty="0" smtClean="0">
                <a:latin typeface="+mj-lt"/>
              </a:rPr>
              <a:t>Den </a:t>
            </a:r>
            <a:r>
              <a:rPr lang="da-DK" sz="2000" dirty="0">
                <a:latin typeface="+mj-lt"/>
              </a:rPr>
              <a:t>store danske (Gyldendal</a:t>
            </a:r>
            <a:r>
              <a:rPr lang="da-DK" sz="2000" dirty="0" smtClean="0">
                <a:latin typeface="+mj-lt"/>
              </a:rPr>
              <a:t>)</a:t>
            </a:r>
          </a:p>
          <a:p>
            <a:pPr lvl="1"/>
            <a:r>
              <a:rPr lang="da-DK" sz="2000" dirty="0" smtClean="0">
                <a:latin typeface="+mj-lt"/>
              </a:rPr>
              <a:t>Forfatterweb </a:t>
            </a:r>
          </a:p>
          <a:p>
            <a:pPr lvl="1"/>
            <a:r>
              <a:rPr lang="da-DK" sz="2000" dirty="0" err="1" smtClean="0">
                <a:latin typeface="+mj-lt"/>
              </a:rPr>
              <a:t>Faktalink</a:t>
            </a:r>
            <a:r>
              <a:rPr lang="da-DK" sz="2000" dirty="0" smtClean="0">
                <a:latin typeface="+mj-lt"/>
              </a:rPr>
              <a:t> </a:t>
            </a:r>
          </a:p>
          <a:p>
            <a:pPr lvl="1"/>
            <a:r>
              <a:rPr lang="da-DK" sz="2000" dirty="0" smtClean="0">
                <a:latin typeface="+mj-lt"/>
              </a:rPr>
              <a:t>Filmstriben</a:t>
            </a:r>
          </a:p>
        </p:txBody>
      </p:sp>
    </p:spTree>
    <p:extLst>
      <p:ext uri="{BB962C8B-B14F-4D97-AF65-F5344CB8AC3E}">
        <p14:creationId xmlns:p14="http://schemas.microsoft.com/office/powerpoint/2010/main" val="59030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315200" cy="722049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2"/>
                </a:solidFill>
              </a:rPr>
              <a:t>Kilder i test</a:t>
            </a:r>
            <a:endParaRPr lang="da-DK" sz="44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1988840"/>
            <a:ext cx="7315200" cy="3539527"/>
          </a:xfrm>
        </p:spPr>
        <p:txBody>
          <a:bodyPr>
            <a:normAutofit/>
          </a:bodyPr>
          <a:lstStyle/>
          <a:p>
            <a:pPr lvl="1"/>
            <a:r>
              <a:rPr lang="da-DK" dirty="0" smtClean="0">
                <a:latin typeface="+mj-lt"/>
              </a:rPr>
              <a:t>Litteratursiden</a:t>
            </a:r>
          </a:p>
          <a:p>
            <a:pPr lvl="1"/>
            <a:r>
              <a:rPr lang="da-DK" dirty="0">
                <a:latin typeface="+mj-lt"/>
              </a:rPr>
              <a:t>Masterfile </a:t>
            </a:r>
            <a:r>
              <a:rPr lang="da-DK" dirty="0" err="1">
                <a:latin typeface="+mj-lt"/>
              </a:rPr>
              <a:t>premier</a:t>
            </a:r>
            <a:r>
              <a:rPr lang="da-DK" dirty="0">
                <a:latin typeface="+mj-lt"/>
              </a:rPr>
              <a:t> (</a:t>
            </a:r>
            <a:r>
              <a:rPr lang="da-DK" dirty="0" err="1">
                <a:latin typeface="+mj-lt"/>
              </a:rPr>
              <a:t>Ebsco</a:t>
            </a:r>
            <a:r>
              <a:rPr lang="da-DK" dirty="0" smtClean="0">
                <a:latin typeface="+mj-lt"/>
              </a:rPr>
              <a:t>)</a:t>
            </a:r>
          </a:p>
          <a:p>
            <a:pPr lvl="1"/>
            <a:r>
              <a:rPr lang="da-DK" dirty="0" err="1" smtClean="0">
                <a:latin typeface="+mj-lt"/>
              </a:rPr>
              <a:t>Ebrary</a:t>
            </a:r>
            <a:r>
              <a:rPr lang="da-DK" dirty="0" smtClean="0">
                <a:latin typeface="+mj-lt"/>
              </a:rPr>
              <a:t> Public Library</a:t>
            </a:r>
          </a:p>
          <a:p>
            <a:pPr lvl="1"/>
            <a:r>
              <a:rPr lang="da-DK" dirty="0" smtClean="0">
                <a:latin typeface="+mj-lt"/>
              </a:rPr>
              <a:t>Dansk Historie</a:t>
            </a:r>
          </a:p>
          <a:p>
            <a:pPr lvl="1"/>
            <a:r>
              <a:rPr lang="da-DK" dirty="0" smtClean="0">
                <a:latin typeface="+mj-lt"/>
              </a:rPr>
              <a:t>Regin (Louisiana)</a:t>
            </a:r>
            <a:endParaRPr lang="da-D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979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315200" cy="722049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2"/>
                </a:solidFill>
              </a:rPr>
              <a:t>Kilder på bedding</a:t>
            </a:r>
            <a:endParaRPr lang="da-DK" sz="44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1988840"/>
            <a:ext cx="7315200" cy="3539527"/>
          </a:xfrm>
        </p:spPr>
        <p:txBody>
          <a:bodyPr>
            <a:normAutofit/>
          </a:bodyPr>
          <a:lstStyle/>
          <a:p>
            <a:pPr lvl="1"/>
            <a:r>
              <a:rPr lang="da-DK" dirty="0" smtClean="0">
                <a:latin typeface="+mj-lt"/>
              </a:rPr>
              <a:t>1001 fortællinger</a:t>
            </a:r>
          </a:p>
          <a:p>
            <a:pPr lvl="1"/>
            <a:r>
              <a:rPr lang="da-DK" dirty="0" smtClean="0">
                <a:latin typeface="+mj-lt"/>
              </a:rPr>
              <a:t>Credo reference</a:t>
            </a:r>
          </a:p>
          <a:p>
            <a:pPr lvl="1"/>
            <a:r>
              <a:rPr lang="da-DK" dirty="0" err="1" smtClean="0">
                <a:latin typeface="+mj-lt"/>
              </a:rPr>
              <a:t>Ebogsbibliotek</a:t>
            </a:r>
            <a:endParaRPr lang="da-DK" dirty="0" smtClean="0">
              <a:latin typeface="+mj-lt"/>
            </a:endParaRPr>
          </a:p>
          <a:p>
            <a:pPr lvl="1"/>
            <a:r>
              <a:rPr lang="da-DK" dirty="0" smtClean="0">
                <a:latin typeface="+mj-lt"/>
              </a:rPr>
              <a:t>Science in </a:t>
            </a:r>
            <a:r>
              <a:rPr lang="da-DK" dirty="0" err="1">
                <a:latin typeface="+mj-lt"/>
              </a:rPr>
              <a:t>C</a:t>
            </a:r>
            <a:r>
              <a:rPr lang="da-DK" dirty="0" err="1" smtClean="0">
                <a:latin typeface="+mj-lt"/>
              </a:rPr>
              <a:t>ontext</a:t>
            </a:r>
            <a:r>
              <a:rPr lang="da-DK" dirty="0" smtClean="0">
                <a:latin typeface="+mj-lt"/>
              </a:rPr>
              <a:t> (GALE)</a:t>
            </a:r>
          </a:p>
          <a:p>
            <a:pPr lvl="1"/>
            <a:r>
              <a:rPr lang="da-DK" dirty="0" smtClean="0">
                <a:latin typeface="+mj-lt"/>
              </a:rPr>
              <a:t>Spil og Medier</a:t>
            </a:r>
          </a:p>
          <a:p>
            <a:pPr marL="393192" lvl="1" indent="0">
              <a:buNone/>
            </a:pPr>
            <a:endParaRPr lang="da-DK" dirty="0" smtClean="0"/>
          </a:p>
          <a:p>
            <a:pPr lvl="1"/>
            <a:endParaRPr lang="da-DK" dirty="0" smtClean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192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052737"/>
            <a:ext cx="7315200" cy="576064"/>
          </a:xfrm>
        </p:spPr>
        <p:txBody>
          <a:bodyPr>
            <a:noAutofit/>
          </a:bodyPr>
          <a:lstStyle/>
          <a:p>
            <a:r>
              <a:rPr lang="da-DK" sz="4000" dirty="0" smtClean="0">
                <a:solidFill>
                  <a:schemeClr val="tx2"/>
                </a:solidFill>
              </a:rPr>
              <a:t>Prioriteret liste fra Licensgruppen</a:t>
            </a:r>
            <a:endParaRPr lang="da-DK" sz="4000" dirty="0">
              <a:solidFill>
                <a:schemeClr val="tx2"/>
              </a:solidFill>
            </a:endParaRPr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da-DK" dirty="0" smtClean="0">
                <a:latin typeface="+mj-lt"/>
              </a:rPr>
              <a:t>Masterfile Premier (</a:t>
            </a:r>
            <a:r>
              <a:rPr lang="da-DK" dirty="0" err="1" smtClean="0">
                <a:latin typeface="+mj-lt"/>
              </a:rPr>
              <a:t>Ebsco</a:t>
            </a:r>
            <a:r>
              <a:rPr lang="da-DK" dirty="0" smtClean="0">
                <a:latin typeface="+mj-lt"/>
              </a:rPr>
              <a:t>) *</a:t>
            </a:r>
          </a:p>
          <a:p>
            <a:pPr lvl="1"/>
            <a:r>
              <a:rPr lang="da-DK" dirty="0" smtClean="0">
                <a:latin typeface="+mj-lt"/>
              </a:rPr>
              <a:t>Science in </a:t>
            </a:r>
            <a:r>
              <a:rPr lang="da-DK" dirty="0" err="1" smtClean="0">
                <a:latin typeface="+mj-lt"/>
              </a:rPr>
              <a:t>Context</a:t>
            </a:r>
            <a:r>
              <a:rPr lang="da-DK" dirty="0" smtClean="0">
                <a:latin typeface="+mj-lt"/>
              </a:rPr>
              <a:t>  (Gale) *</a:t>
            </a:r>
          </a:p>
          <a:p>
            <a:pPr lvl="1"/>
            <a:r>
              <a:rPr lang="da-DK" dirty="0" err="1" smtClean="0">
                <a:latin typeface="+mj-lt"/>
              </a:rPr>
              <a:t>Literature</a:t>
            </a:r>
            <a:r>
              <a:rPr lang="da-DK" dirty="0" smtClean="0">
                <a:latin typeface="+mj-lt"/>
              </a:rPr>
              <a:t> Resource Center </a:t>
            </a:r>
            <a:r>
              <a:rPr lang="da-DK" sz="2000" dirty="0"/>
              <a:t>(</a:t>
            </a:r>
            <a:r>
              <a:rPr lang="da-DK" sz="2000" dirty="0">
                <a:latin typeface="+mj-lt"/>
              </a:rPr>
              <a:t>Gale</a:t>
            </a:r>
            <a:r>
              <a:rPr lang="da-DK" sz="2000" dirty="0"/>
              <a:t>)</a:t>
            </a:r>
            <a:endParaRPr lang="da-DK" dirty="0" smtClean="0">
              <a:latin typeface="+mj-lt"/>
            </a:endParaRPr>
          </a:p>
          <a:p>
            <a:pPr lvl="1"/>
            <a:r>
              <a:rPr lang="da-DK" dirty="0" err="1" smtClean="0">
                <a:latin typeface="+mj-lt"/>
              </a:rPr>
              <a:t>Biography</a:t>
            </a:r>
            <a:r>
              <a:rPr lang="da-DK" dirty="0" smtClean="0">
                <a:latin typeface="+mj-lt"/>
              </a:rPr>
              <a:t> Ressource Center </a:t>
            </a:r>
            <a:r>
              <a:rPr lang="da-DK" sz="2000" dirty="0"/>
              <a:t>(</a:t>
            </a:r>
            <a:r>
              <a:rPr lang="da-DK" sz="2000" dirty="0">
                <a:latin typeface="+mj-lt"/>
              </a:rPr>
              <a:t>Gale</a:t>
            </a:r>
            <a:r>
              <a:rPr lang="da-DK" sz="2000" dirty="0"/>
              <a:t>)</a:t>
            </a:r>
            <a:endParaRPr lang="da-DK" dirty="0" smtClean="0">
              <a:latin typeface="+mj-lt"/>
            </a:endParaRPr>
          </a:p>
          <a:p>
            <a:pPr lvl="1"/>
            <a:r>
              <a:rPr lang="da-DK" dirty="0" smtClean="0">
                <a:latin typeface="+mj-lt"/>
              </a:rPr>
              <a:t>Student Ressource Center </a:t>
            </a:r>
            <a:r>
              <a:rPr lang="da-DK" sz="2000" dirty="0"/>
              <a:t>(</a:t>
            </a:r>
            <a:r>
              <a:rPr lang="da-DK" sz="2000" dirty="0">
                <a:latin typeface="+mj-lt"/>
              </a:rPr>
              <a:t>Gale</a:t>
            </a:r>
            <a:r>
              <a:rPr lang="da-DK" sz="2000" dirty="0"/>
              <a:t>)</a:t>
            </a:r>
            <a:endParaRPr lang="da-DK" dirty="0" smtClean="0">
              <a:latin typeface="+mj-lt"/>
            </a:endParaRPr>
          </a:p>
          <a:p>
            <a:pPr lvl="1"/>
            <a:r>
              <a:rPr lang="da-DK" dirty="0" smtClean="0">
                <a:latin typeface="+mj-lt"/>
              </a:rPr>
              <a:t>Global </a:t>
            </a:r>
            <a:r>
              <a:rPr lang="da-DK" dirty="0" err="1" smtClean="0">
                <a:latin typeface="+mj-lt"/>
              </a:rPr>
              <a:t>Issues</a:t>
            </a:r>
            <a:r>
              <a:rPr lang="da-DK" dirty="0" smtClean="0">
                <a:latin typeface="+mj-lt"/>
              </a:rPr>
              <a:t> in </a:t>
            </a:r>
            <a:r>
              <a:rPr lang="da-DK" dirty="0" err="1" smtClean="0">
                <a:latin typeface="+mj-lt"/>
              </a:rPr>
              <a:t>Context</a:t>
            </a:r>
            <a:endParaRPr lang="da-DK" dirty="0" smtClean="0">
              <a:latin typeface="+mj-lt"/>
            </a:endParaRPr>
          </a:p>
          <a:p>
            <a:pPr lvl="1"/>
            <a:r>
              <a:rPr lang="da-DK" dirty="0" smtClean="0">
                <a:latin typeface="+mj-lt"/>
              </a:rPr>
              <a:t>Dansk Historie *</a:t>
            </a:r>
          </a:p>
          <a:p>
            <a:pPr lvl="1"/>
            <a:r>
              <a:rPr lang="da-DK" dirty="0" smtClean="0">
                <a:latin typeface="+mj-lt"/>
              </a:rPr>
              <a:t>Credo Reference *</a:t>
            </a:r>
          </a:p>
          <a:p>
            <a:pPr lvl="1"/>
            <a:r>
              <a:rPr lang="da-DK" dirty="0" err="1" smtClean="0">
                <a:latin typeface="+mj-lt"/>
              </a:rPr>
              <a:t>Current</a:t>
            </a:r>
            <a:r>
              <a:rPr lang="da-DK" dirty="0" smtClean="0">
                <a:latin typeface="+mj-lt"/>
              </a:rPr>
              <a:t> </a:t>
            </a:r>
            <a:r>
              <a:rPr lang="da-DK" dirty="0" err="1" smtClean="0">
                <a:latin typeface="+mj-lt"/>
              </a:rPr>
              <a:t>Biography</a:t>
            </a:r>
            <a:endParaRPr lang="da-DK" dirty="0" smtClean="0">
              <a:latin typeface="+mj-lt"/>
            </a:endParaRPr>
          </a:p>
          <a:p>
            <a:pPr lvl="1"/>
            <a:r>
              <a:rPr lang="da-DK" dirty="0" smtClean="0">
                <a:latin typeface="+mj-lt"/>
              </a:rPr>
              <a:t>Oxford Reference Online</a:t>
            </a:r>
          </a:p>
          <a:p>
            <a:pPr lvl="1"/>
            <a:r>
              <a:rPr lang="da-DK" dirty="0" smtClean="0">
                <a:latin typeface="+mj-lt"/>
              </a:rPr>
              <a:t>Oxford Music Online</a:t>
            </a:r>
          </a:p>
          <a:p>
            <a:pPr lvl="1"/>
            <a:r>
              <a:rPr lang="da-DK" dirty="0" smtClean="0">
                <a:latin typeface="+mj-lt"/>
              </a:rPr>
              <a:t>Oxford Art Online</a:t>
            </a:r>
            <a:endParaRPr lang="da-D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145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2"/>
                </a:solidFill>
              </a:rPr>
              <a:t>Hvad </a:t>
            </a:r>
            <a:r>
              <a:rPr lang="da-DK" sz="4400" dirty="0" smtClean="0">
                <a:solidFill>
                  <a:schemeClr val="tx2"/>
                </a:solidFill>
              </a:rPr>
              <a:t>arbejder vi med </a:t>
            </a:r>
            <a:r>
              <a:rPr lang="da-DK" sz="4400" dirty="0" smtClean="0">
                <a:solidFill>
                  <a:schemeClr val="tx2"/>
                </a:solidFill>
              </a:rPr>
              <a:t>?</a:t>
            </a:r>
            <a:endParaRPr lang="da-DK" sz="44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2492896"/>
            <a:ext cx="7315200" cy="3395511"/>
          </a:xfrm>
        </p:spPr>
        <p:txBody>
          <a:bodyPr>
            <a:noAutofit/>
          </a:bodyPr>
          <a:lstStyle/>
          <a:p>
            <a:pPr lvl="1"/>
            <a:r>
              <a:rPr lang="da-DK" sz="2800" dirty="0" smtClean="0">
                <a:latin typeface="+mj-lt"/>
              </a:rPr>
              <a:t>Udvikling af brøndsystemet</a:t>
            </a:r>
          </a:p>
          <a:p>
            <a:pPr lvl="1"/>
            <a:r>
              <a:rPr lang="da-DK" sz="2800" dirty="0" smtClean="0">
                <a:latin typeface="+mj-lt"/>
              </a:rPr>
              <a:t>Videnopbygning</a:t>
            </a:r>
          </a:p>
          <a:p>
            <a:pPr lvl="1"/>
            <a:r>
              <a:rPr lang="da-DK" sz="2800" dirty="0" smtClean="0">
                <a:latin typeface="+mj-lt"/>
              </a:rPr>
              <a:t>Aftaler med kildeleverandører</a:t>
            </a:r>
          </a:p>
          <a:p>
            <a:pPr lvl="1"/>
            <a:r>
              <a:rPr lang="da-DK" sz="2800" dirty="0" smtClean="0">
                <a:latin typeface="+mj-lt"/>
              </a:rPr>
              <a:t>Forbedring af data</a:t>
            </a:r>
          </a:p>
          <a:p>
            <a:pPr lvl="2"/>
            <a:r>
              <a:rPr lang="da-DK" sz="2500" dirty="0" smtClean="0">
                <a:latin typeface="+mj-lt"/>
              </a:rPr>
              <a:t>Normalisering af data</a:t>
            </a:r>
          </a:p>
          <a:p>
            <a:pPr lvl="2"/>
            <a:r>
              <a:rPr lang="da-DK" sz="2500" dirty="0" smtClean="0">
                <a:latin typeface="+mj-lt"/>
              </a:rPr>
              <a:t>Relationer</a:t>
            </a:r>
          </a:p>
          <a:p>
            <a:pPr lvl="2"/>
            <a:endParaRPr lang="da-DK" sz="2500" dirty="0" smtClean="0">
              <a:latin typeface="+mj-lt"/>
            </a:endParaRPr>
          </a:p>
          <a:p>
            <a:pPr marL="68580" indent="0">
              <a:buNone/>
            </a:pPr>
            <a:endParaRPr lang="da-DK" sz="1800" dirty="0" smtClean="0"/>
          </a:p>
        </p:txBody>
      </p:sp>
    </p:spTree>
    <p:extLst>
      <p:ext uri="{BB962C8B-B14F-4D97-AF65-F5344CB8AC3E}">
        <p14:creationId xmlns:p14="http://schemas.microsoft.com/office/powerpoint/2010/main" val="39170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2"/>
                </a:solidFill>
              </a:rPr>
              <a:t>Formater i brønden</a:t>
            </a:r>
            <a:endParaRPr lang="da-DK" sz="44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9592" y="2492896"/>
            <a:ext cx="7315200" cy="3395511"/>
          </a:xfrm>
        </p:spPr>
        <p:txBody>
          <a:bodyPr>
            <a:noAutofit/>
          </a:bodyPr>
          <a:lstStyle/>
          <a:p>
            <a:pPr lvl="1"/>
            <a:r>
              <a:rPr lang="da-DK" sz="2800" dirty="0" smtClean="0">
                <a:latin typeface="+mj-lt"/>
              </a:rPr>
              <a:t>DKABM</a:t>
            </a:r>
          </a:p>
          <a:p>
            <a:pPr lvl="1"/>
            <a:r>
              <a:rPr lang="da-DK" sz="2800" dirty="0" err="1" smtClean="0">
                <a:latin typeface="+mj-lt"/>
              </a:rPr>
              <a:t>DocBook</a:t>
            </a:r>
            <a:endParaRPr lang="da-DK" sz="2800" dirty="0" smtClean="0">
              <a:latin typeface="+mj-lt"/>
            </a:endParaRPr>
          </a:p>
          <a:p>
            <a:pPr lvl="1"/>
            <a:r>
              <a:rPr lang="da-DK" sz="2800" dirty="0" err="1" smtClean="0">
                <a:latin typeface="+mj-lt"/>
              </a:rPr>
              <a:t>MarcExchange</a:t>
            </a:r>
            <a:endParaRPr lang="da-DK" sz="2800" dirty="0">
              <a:latin typeface="+mj-lt"/>
            </a:endParaRPr>
          </a:p>
          <a:p>
            <a:pPr lvl="1"/>
            <a:r>
              <a:rPr lang="da-DK" sz="2800" dirty="0" smtClean="0">
                <a:latin typeface="+mj-lt"/>
              </a:rPr>
              <a:t>Originaldata</a:t>
            </a:r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20891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løb">
  <a:themeElements>
    <a:clrScheme name="Forløb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orløb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rløb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1937</TotalTime>
  <Words>355</Words>
  <Application>Microsoft Office PowerPoint</Application>
  <PresentationFormat>Skærmshow (4:3)</PresentationFormat>
  <Paragraphs>129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6" baseType="lpstr">
      <vt:lpstr>Forløb</vt:lpstr>
      <vt:lpstr>PowerPoint-præsentation</vt:lpstr>
      <vt:lpstr>Katalogposter i brønden </vt:lpstr>
      <vt:lpstr>Katalogposter i test </vt:lpstr>
      <vt:lpstr>Kilder i Artesis Databrønd</vt:lpstr>
      <vt:lpstr>Kilder i test</vt:lpstr>
      <vt:lpstr>Kilder på bedding</vt:lpstr>
      <vt:lpstr>Prioriteret liste fra Licensgruppen</vt:lpstr>
      <vt:lpstr>Hvad arbejder vi med ?</vt:lpstr>
      <vt:lpstr>Formater i brønden</vt:lpstr>
      <vt:lpstr>Hvordan søges kilderne ?</vt:lpstr>
      <vt:lpstr>Værkrelation</vt:lpstr>
      <vt:lpstr>Relationer – Læs mere om</vt:lpstr>
      <vt:lpstr>Relationer</vt:lpstr>
      <vt:lpstr>Relationer</vt:lpstr>
      <vt:lpstr>Links</vt:lpstr>
    </vt:vector>
  </TitlesOfParts>
  <Company>DBC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Relationer i BRønden</dc:title>
  <dc:creator>Stig Merrild Madsen</dc:creator>
  <cp:lastModifiedBy>Stig Merrild Madsen</cp:lastModifiedBy>
  <cp:revision>71</cp:revision>
  <dcterms:created xsi:type="dcterms:W3CDTF">2011-03-28T09:18:56Z</dcterms:created>
  <dcterms:modified xsi:type="dcterms:W3CDTF">2011-05-12T07:26:57Z</dcterms:modified>
</cp:coreProperties>
</file>