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6" r:id="rId3"/>
    <p:sldId id="279" r:id="rId4"/>
    <p:sldId id="287" r:id="rId5"/>
    <p:sldId id="266" r:id="rId6"/>
    <p:sldId id="326" r:id="rId7"/>
    <p:sldId id="304" r:id="rId8"/>
    <p:sldId id="305" r:id="rId9"/>
    <p:sldId id="307" r:id="rId10"/>
    <p:sldId id="329" r:id="rId11"/>
    <p:sldId id="293" r:id="rId12"/>
    <p:sldId id="325" r:id="rId13"/>
    <p:sldId id="328" r:id="rId14"/>
    <p:sldId id="327" r:id="rId15"/>
    <p:sldId id="312" r:id="rId16"/>
    <p:sldId id="319" r:id="rId17"/>
    <p:sldId id="313" r:id="rId18"/>
    <p:sldId id="316" r:id="rId19"/>
    <p:sldId id="334" r:id="rId20"/>
    <p:sldId id="333" r:id="rId21"/>
    <p:sldId id="285" r:id="rId22"/>
  </p:sldIdLst>
  <p:sldSz cx="9144000" cy="6858000" type="screen4x3"/>
  <p:notesSz cx="6669088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FF3300"/>
    <a:srgbClr val="C6605E"/>
    <a:srgbClr val="C45B5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9878" autoAdjust="0"/>
  </p:normalViewPr>
  <p:slideViewPr>
    <p:cSldViewPr>
      <p:cViewPr>
        <p:scale>
          <a:sx n="75" d="100"/>
          <a:sy n="75" d="100"/>
        </p:scale>
        <p:origin x="-946" y="-29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9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172" y="-324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10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778424" y="1"/>
            <a:ext cx="288910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A46E77-BE78-47C9-B3A4-BA599AE7CD5A}" type="datetimeFigureOut">
              <a:rPr lang="da-DK"/>
              <a:pPr>
                <a:defRPr/>
              </a:pPr>
              <a:t>28-11-2011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88910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778424" y="9428711"/>
            <a:ext cx="288910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01C1740-D272-460D-9DC9-1EB6042A80E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10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778424" y="1"/>
            <a:ext cx="288910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CE1134-F44A-4420-B863-0E8CDAACD379}" type="datetimeFigureOut">
              <a:rPr lang="da-DK"/>
              <a:pPr>
                <a:defRPr/>
              </a:pPr>
              <a:t>28-11-2011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66598" y="4714355"/>
            <a:ext cx="5335893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dirty="0" smtClean="0"/>
              <a:t>Klik for at redigere typografi i masteren</a:t>
            </a:r>
          </a:p>
          <a:p>
            <a:pPr lvl="1"/>
            <a:r>
              <a:rPr lang="da-DK" noProof="0" dirty="0" smtClean="0"/>
              <a:t>Andet niveau</a:t>
            </a:r>
          </a:p>
          <a:p>
            <a:pPr lvl="2"/>
            <a:r>
              <a:rPr lang="da-DK" noProof="0" dirty="0" smtClean="0"/>
              <a:t>Tredje niveau</a:t>
            </a:r>
          </a:p>
          <a:p>
            <a:pPr lvl="3"/>
            <a:r>
              <a:rPr lang="da-DK" noProof="0" dirty="0" smtClean="0"/>
              <a:t>Fjerde niveau</a:t>
            </a:r>
          </a:p>
          <a:p>
            <a:pPr lvl="4"/>
            <a:r>
              <a:rPr lang="da-DK" noProof="0" dirty="0" smtClean="0"/>
              <a:t>Femte niveau</a:t>
            </a:r>
            <a:endParaRPr lang="da-DK" noProof="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88910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778424" y="9428711"/>
            <a:ext cx="288910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291081-1A8E-45A0-9626-AEF8FBAD566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Fokus: Jeg vil kort fortælle hvordan LS bidrager til FB i VS, med fokus på Åbne Biblioteker og Partnerskaber, lidt om DDB</a:t>
            </a:r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3944E-5034-4349-9C42-C4E75B26B750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672828" y="4652115"/>
            <a:ext cx="5335893" cy="446539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LS er et produktionsfællesskab ml. 85 kommuner</a:t>
            </a:r>
          </a:p>
          <a:p>
            <a:pPr eaLnBrk="1" hangingPunct="1">
              <a:spcBef>
                <a:spcPct val="0"/>
              </a:spcBef>
            </a:pPr>
            <a:r>
              <a:rPr lang="da-DK" smtClean="0"/>
              <a:t>Ls bidrag: </a:t>
            </a:r>
          </a:p>
          <a:p>
            <a:pPr eaLnBrk="1" hangingPunct="1">
              <a:spcBef>
                <a:spcPct val="0"/>
              </a:spcBef>
            </a:pPr>
            <a:r>
              <a:rPr lang="da-DK" smtClean="0"/>
              <a:t>formidler via flere platforme</a:t>
            </a:r>
          </a:p>
        </p:txBody>
      </p:sp>
      <p:sp>
        <p:nvSpPr>
          <p:cNvPr id="17411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7293D2-B3A9-4ACE-9907-398B3D084D2D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Diskuterer romanklub-bogen i måneden før, så bruge dialog i fysisklæseklub</a:t>
            </a:r>
          </a:p>
        </p:txBody>
      </p:sp>
      <p:sp>
        <p:nvSpPr>
          <p:cNvPr id="34819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51DA4D-8D7A-4865-99C9-0E0655603832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89433-D58C-4885-85E9-07F878F0E031}" type="datetimeFigureOut">
              <a:rPr lang="da-DK"/>
              <a:pPr>
                <a:defRPr/>
              </a:pPr>
              <a:t>28-11-2011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1FAB7-1E98-42A9-A98A-DCD86621718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8640A-B32C-4D40-AD0C-D59201C8B046}" type="datetimeFigureOut">
              <a:rPr lang="da-DK"/>
              <a:pPr>
                <a:defRPr/>
              </a:pPr>
              <a:t>28-11-2011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57E06-8030-4DC8-90C3-EDDB4202F5B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206A6-CD07-460C-A7A1-EB3896DE322D}" type="datetimeFigureOut">
              <a:rPr lang="da-DK"/>
              <a:pPr>
                <a:defRPr/>
              </a:pPr>
              <a:t>28-11-2011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5DCC-2C76-4B31-87AB-72608F9BBF5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94EE2-3FB0-4E08-9636-D7303F1C5751}" type="datetimeFigureOut">
              <a:rPr lang="da-DK"/>
              <a:pPr>
                <a:defRPr/>
              </a:pPr>
              <a:t>28-11-2011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54483-C881-45B5-BBAF-9DA8C6AA5CC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FDC38-E26A-4273-9E3C-2C41B607164D}" type="datetimeFigureOut">
              <a:rPr lang="da-DK"/>
              <a:pPr>
                <a:defRPr/>
              </a:pPr>
              <a:t>28-11-2011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3876C-2422-4C5A-803D-E6CD2F8AA01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E9278-BFBE-4FCC-9234-2FFDD2E20B29}" type="datetimeFigureOut">
              <a:rPr lang="da-DK"/>
              <a:pPr>
                <a:defRPr/>
              </a:pPr>
              <a:t>28-11-2011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58979-DE82-4331-9AB6-FF5EE2323F1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964CE-F5A1-475E-9E7A-D60A5C5AFCB2}" type="datetimeFigureOut">
              <a:rPr lang="da-DK"/>
              <a:pPr>
                <a:defRPr/>
              </a:pPr>
              <a:t>28-11-2011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26480-424F-4FBB-92F8-0118E2C43F4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DB652-7B6B-4F04-9F2F-619083C5459D}" type="datetimeFigureOut">
              <a:rPr lang="da-DK"/>
              <a:pPr>
                <a:defRPr/>
              </a:pPr>
              <a:t>28-11-2011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CC006-69E2-4813-BD44-7305C3A95E6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7C40-9E0C-48D6-B781-47922C8F1081}" type="datetimeFigureOut">
              <a:rPr lang="da-DK"/>
              <a:pPr>
                <a:defRPr/>
              </a:pPr>
              <a:t>28-11-2011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7F27B-4A36-4F50-BE69-89D36614FC2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BDD62-227E-4AB5-B84A-0943534FA60A}" type="datetimeFigureOut">
              <a:rPr lang="da-DK"/>
              <a:pPr>
                <a:defRPr/>
              </a:pPr>
              <a:t>28-11-2011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1478F-348A-493D-92AE-5D4AEA12EDB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F6681-5AED-4569-A8B0-230744F586C3}" type="datetimeFigureOut">
              <a:rPr lang="da-DK"/>
              <a:pPr>
                <a:defRPr/>
              </a:pPr>
              <a:t>28-11-2011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F90E-9000-4F44-9E29-204C5CB38B2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9A7166-9E7C-4411-8F21-891C55F5EB4C}" type="datetimeFigureOut">
              <a:rPr lang="da-DK"/>
              <a:pPr>
                <a:defRPr/>
              </a:pPr>
              <a:t>28-11-2011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D7564E-0AE4-4FDB-B620-8C6B4407039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teratursiden.dk/anmeldelser/undskyldningen-af-hanne-vibeke-hols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teratursiden.dk/" TargetMode="External"/><Relationship Id="rId2" Type="http://schemas.openxmlformats.org/officeDocument/2006/relationships/hyperlink" Target="http://www.litteratursiden.dk/anmeldelser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tteratursiden.dk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28625" y="285750"/>
            <a:ext cx="8715375" cy="119903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b="1" dirty="0" smtClean="0">
                <a:solidFill>
                  <a:srgbClr val="FF6600"/>
                </a:solidFill>
              </a:rPr>
              <a:t>Redaktionel </a:t>
            </a:r>
            <a:r>
              <a:rPr lang="da-DK" b="1" dirty="0" smtClean="0">
                <a:solidFill>
                  <a:srgbClr val="FF6600"/>
                </a:solidFill>
              </a:rPr>
              <a:t>ledelse</a:t>
            </a:r>
            <a:endParaRPr lang="da-DK" b="1" dirty="0">
              <a:solidFill>
                <a:srgbClr val="FF6600"/>
              </a:solidFill>
            </a:endParaRPr>
          </a:p>
        </p:txBody>
      </p:sp>
      <p:sp>
        <p:nvSpPr>
          <p:cNvPr id="15362" name="Undertitel 2"/>
          <p:cNvSpPr>
            <a:spLocks noGrp="1"/>
          </p:cNvSpPr>
          <p:nvPr>
            <p:ph type="subTitle" idx="4294967295"/>
          </p:nvPr>
        </p:nvSpPr>
        <p:spPr>
          <a:xfrm>
            <a:off x="0" y="1773238"/>
            <a:ext cx="16787813" cy="5084762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da-DK" sz="2000" b="1" dirty="0" smtClean="0">
              <a:solidFill>
                <a:srgbClr val="F79646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da-DK" sz="2800" b="1" dirty="0" smtClean="0">
              <a:solidFill>
                <a:srgbClr val="F79646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da-DK" sz="2800" b="1" dirty="0" smtClean="0">
              <a:solidFill>
                <a:srgbClr val="F79646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da-DK" sz="2800" b="1" dirty="0" smtClean="0">
              <a:solidFill>
                <a:srgbClr val="F79646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da-DK" sz="2800" b="1" dirty="0" smtClean="0">
              <a:solidFill>
                <a:srgbClr val="F79646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da-DK" sz="2800" b="1" dirty="0" smtClean="0">
              <a:solidFill>
                <a:srgbClr val="F79646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da-DK" sz="2800" b="1" dirty="0" smtClean="0">
                <a:solidFill>
                  <a:srgbClr val="F79646"/>
                </a:solidFill>
              </a:rPr>
              <a:t>             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da-DK" sz="2800" b="1" dirty="0" smtClean="0">
              <a:solidFill>
                <a:srgbClr val="E46C0A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da-DK" sz="2800" b="1" dirty="0" smtClean="0">
              <a:solidFill>
                <a:srgbClr val="E46C0A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da-DK" sz="2800" b="1" dirty="0" smtClean="0">
              <a:solidFill>
                <a:srgbClr val="FF6600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da-DK" sz="2800" b="1" dirty="0" smtClean="0">
                <a:solidFill>
                  <a:srgbClr val="FF6600"/>
                </a:solidFill>
              </a:rPr>
              <a:t>Cand.mag. Lise Vandborg, Chefredaktør Litteratursiden</a:t>
            </a:r>
          </a:p>
        </p:txBody>
      </p:sp>
      <p:pic>
        <p:nvPicPr>
          <p:cNvPr id="34817" name="Picture 1" descr="C:\Documents and Settings\azkbc20\Skrivebord\forside_screendu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916832"/>
            <a:ext cx="4694803" cy="4330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rgbClr val="FF6600"/>
                </a:solidFill>
              </a:rPr>
              <a:t>Redaktionsprincipper på forsiden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79512" y="1700808"/>
            <a:ext cx="8964488" cy="4381947"/>
          </a:xfrm>
        </p:spPr>
        <p:txBody>
          <a:bodyPr/>
          <a:lstStyle/>
          <a:p>
            <a:pPr marL="514350" indent="-514350">
              <a:buNone/>
              <a:defRPr/>
            </a:pPr>
            <a:r>
              <a:rPr lang="da-DK" dirty="0" smtClean="0">
                <a:solidFill>
                  <a:srgbClr val="FF6600"/>
                </a:solidFill>
              </a:rPr>
              <a:t>Faste pladser: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da-DK" dirty="0" err="1" smtClean="0">
                <a:solidFill>
                  <a:srgbClr val="FF6600"/>
                </a:solidFill>
              </a:rPr>
              <a:t>Topnyhed</a:t>
            </a:r>
            <a:r>
              <a:rPr lang="da-DK" dirty="0" smtClean="0">
                <a:solidFill>
                  <a:srgbClr val="FF6600"/>
                </a:solidFill>
              </a:rPr>
              <a:t> - Dagens anbefaling -  Blog/leder</a:t>
            </a:r>
          </a:p>
          <a:p>
            <a:pPr marL="514350" indent="-514350">
              <a:buNone/>
              <a:defRPr/>
            </a:pPr>
            <a:endParaRPr lang="da-DK" dirty="0" smtClean="0">
              <a:solidFill>
                <a:srgbClr val="FF6600"/>
              </a:solidFill>
            </a:endParaRPr>
          </a:p>
          <a:p>
            <a:pPr marL="514350" indent="-514350">
              <a:buNone/>
              <a:defRPr/>
            </a:pPr>
            <a:r>
              <a:rPr lang="da-DK" dirty="0" smtClean="0">
                <a:solidFill>
                  <a:srgbClr val="FF6600"/>
                </a:solidFill>
              </a:rPr>
              <a:t>Øvrig forside ”fri”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da-DK" dirty="0" smtClean="0">
                <a:solidFill>
                  <a:srgbClr val="FF6600"/>
                </a:solidFill>
              </a:rPr>
              <a:t>Vigtig og aktuel bog/begivenhed?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da-DK" dirty="0" smtClean="0">
                <a:solidFill>
                  <a:srgbClr val="FF6600"/>
                </a:solidFill>
              </a:rPr>
              <a:t>Er indlægget godt og/eller debatterende?</a:t>
            </a:r>
          </a:p>
          <a:p>
            <a:endParaRPr lang="da-D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ctrTitle"/>
          </p:nvPr>
        </p:nvSpPr>
        <p:spPr>
          <a:xfrm>
            <a:off x="685800" y="0"/>
            <a:ext cx="8101042" cy="1714500"/>
          </a:xfrm>
        </p:spPr>
        <p:txBody>
          <a:bodyPr/>
          <a:lstStyle/>
          <a:p>
            <a:r>
              <a:rPr lang="da-DK" b="1" dirty="0" smtClean="0">
                <a:solidFill>
                  <a:srgbClr val="FF6600"/>
                </a:solidFill>
              </a:rPr>
              <a:t>Skal materialet være tilgængeligt?</a:t>
            </a:r>
          </a:p>
        </p:txBody>
      </p:sp>
      <p:sp>
        <p:nvSpPr>
          <p:cNvPr id="34818" name="Undertitel 2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10513168" cy="4597588"/>
          </a:xfrm>
        </p:spPr>
        <p:txBody>
          <a:bodyPr/>
          <a:lstStyle/>
          <a:p>
            <a:pPr marL="609600" indent="-609600" algn="l">
              <a:buFont typeface="Wingdings" pitchFamily="2" charset="2"/>
              <a:buChar char="Ø"/>
              <a:defRPr/>
            </a:pPr>
            <a:r>
              <a:rPr lang="da-DK" dirty="0" smtClean="0">
                <a:solidFill>
                  <a:srgbClr val="FF6600"/>
                </a:solidFill>
              </a:rPr>
              <a:t>Anmelde bøger som ikke er på biblioteket endnu?</a:t>
            </a:r>
          </a:p>
          <a:p>
            <a:pPr marL="1066800" lvl="1" indent="-609600" algn="l">
              <a:buFont typeface="Wingdings" pitchFamily="2" charset="2"/>
              <a:buChar char="Ø"/>
              <a:defRPr/>
            </a:pPr>
            <a:r>
              <a:rPr lang="da-DK" sz="3200" dirty="0" smtClean="0">
                <a:solidFill>
                  <a:srgbClr val="FF6600"/>
                </a:solidFill>
              </a:rPr>
              <a:t>Redaktionel </a:t>
            </a:r>
            <a:r>
              <a:rPr lang="da-DK" sz="3200" dirty="0" err="1" smtClean="0">
                <a:solidFill>
                  <a:srgbClr val="FF6600"/>
                </a:solidFill>
              </a:rPr>
              <a:t>spm</a:t>
            </a:r>
            <a:r>
              <a:rPr lang="da-DK" sz="3200" dirty="0" smtClean="0">
                <a:solidFill>
                  <a:srgbClr val="FF6600"/>
                </a:solidFill>
              </a:rPr>
              <a:t>:  Service eller litterær </a:t>
            </a:r>
            <a:r>
              <a:rPr lang="da-DK" sz="3200" dirty="0" smtClean="0">
                <a:solidFill>
                  <a:srgbClr val="FF6600"/>
                </a:solidFill>
              </a:rPr>
              <a:t>aktør?</a:t>
            </a:r>
            <a:endParaRPr lang="da-DK" sz="3200" dirty="0" smtClean="0">
              <a:solidFill>
                <a:srgbClr val="FF6600"/>
              </a:solidFill>
            </a:endParaRPr>
          </a:p>
          <a:p>
            <a:pPr marL="285750" indent="-285750" algn="l">
              <a:buFont typeface="Wingdings" pitchFamily="2" charset="2"/>
              <a:buChar char="Ø"/>
              <a:defRPr/>
            </a:pPr>
            <a:r>
              <a:rPr lang="da-DK" dirty="0" smtClean="0">
                <a:solidFill>
                  <a:srgbClr val="FF6600"/>
                </a:solidFill>
              </a:rPr>
              <a:t>  Nogle søger inspiration og </a:t>
            </a:r>
            <a:r>
              <a:rPr lang="da-DK" dirty="0" err="1" smtClean="0">
                <a:solidFill>
                  <a:srgbClr val="FF6600"/>
                </a:solidFill>
              </a:rPr>
              <a:t>community</a:t>
            </a:r>
            <a:r>
              <a:rPr lang="da-DK" dirty="0" smtClean="0">
                <a:solidFill>
                  <a:srgbClr val="FF6600"/>
                </a:solidFill>
              </a:rPr>
              <a:t>, ikke lån</a:t>
            </a:r>
          </a:p>
          <a:p>
            <a:pPr marL="285750" indent="-285750" algn="l">
              <a:buFont typeface="Wingdings" pitchFamily="2" charset="2"/>
              <a:buChar char="Ø"/>
              <a:defRPr/>
            </a:pPr>
            <a:r>
              <a:rPr lang="da-DK" dirty="0" smtClean="0">
                <a:solidFill>
                  <a:srgbClr val="FF6600"/>
                </a:solidFill>
              </a:rPr>
              <a:t>    Bruger uden at låne?</a:t>
            </a:r>
          </a:p>
          <a:p>
            <a:pPr marL="285750" indent="-285750" algn="l">
              <a:buFont typeface="Wingdings" pitchFamily="2" charset="2"/>
              <a:buChar char="Ø"/>
              <a:defRPr/>
            </a:pPr>
            <a:endParaRPr lang="da-DK" dirty="0" smtClean="0">
              <a:solidFill>
                <a:srgbClr val="FF6600"/>
              </a:solidFill>
            </a:endParaRPr>
          </a:p>
          <a:p>
            <a:pPr marL="285750" indent="-285750" algn="l">
              <a:buFont typeface="Wingdings" pitchFamily="2" charset="2"/>
              <a:buChar char="Ø"/>
              <a:defRPr/>
            </a:pPr>
            <a:endParaRPr lang="da-DK" dirty="0" smtClean="0">
              <a:solidFill>
                <a:srgbClr val="FF6600"/>
              </a:solidFill>
            </a:endParaRPr>
          </a:p>
          <a:p>
            <a:pPr marL="285750" lvl="2" indent="-285750" algn="l">
              <a:buFont typeface="Wingdings" pitchFamily="2" charset="2"/>
              <a:buChar char="Ø"/>
              <a:defRPr/>
            </a:pPr>
            <a:endParaRPr lang="da-DK" sz="3200" dirty="0" smtClean="0">
              <a:solidFill>
                <a:srgbClr val="FF6600"/>
              </a:solidFill>
            </a:endParaRPr>
          </a:p>
          <a:p>
            <a:pPr marL="285750" indent="-285750" algn="l">
              <a:buFont typeface="Wingdings" pitchFamily="2" charset="2"/>
              <a:buChar char="Ø"/>
              <a:defRPr/>
            </a:pPr>
            <a:endParaRPr lang="da-DK" dirty="0" smtClean="0">
              <a:solidFill>
                <a:srgbClr val="FF6600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da-DK" dirty="0" smtClean="0">
              <a:solidFill>
                <a:srgbClr val="FF6600"/>
              </a:solidFill>
            </a:endParaRPr>
          </a:p>
        </p:txBody>
      </p:sp>
      <p:pic>
        <p:nvPicPr>
          <p:cNvPr id="4" name="Picture 4" descr="C:\Documents and Settings\azkbd53\Skrivebord\Lises oplæg\ipad-ibooks_re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89040"/>
            <a:ext cx="377983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-315416"/>
            <a:ext cx="8229600" cy="1224136"/>
          </a:xfrm>
        </p:spPr>
        <p:txBody>
          <a:bodyPr/>
          <a:lstStyle/>
          <a:p>
            <a:r>
              <a:rPr lang="da-DK" b="1" dirty="0" smtClean="0">
                <a:solidFill>
                  <a:srgbClr val="FF6600"/>
                </a:solidFill>
              </a:rPr>
              <a:t/>
            </a:r>
            <a:br>
              <a:rPr lang="da-DK" b="1" dirty="0" smtClean="0">
                <a:solidFill>
                  <a:srgbClr val="FF6600"/>
                </a:solidFill>
              </a:rPr>
            </a:br>
            <a:r>
              <a:rPr lang="da-DK" b="1" dirty="0" smtClean="0">
                <a:solidFill>
                  <a:srgbClr val="FF6600"/>
                </a:solidFill>
              </a:rPr>
              <a:t>Indhold </a:t>
            </a:r>
            <a:r>
              <a:rPr lang="da-DK" b="1" dirty="0" smtClean="0">
                <a:solidFill>
                  <a:srgbClr val="FF6600"/>
                </a:solidFill>
              </a:rPr>
              <a:t>fra eksterne </a:t>
            </a:r>
            <a:endParaRPr lang="da-DK" b="1" dirty="0">
              <a:solidFill>
                <a:srgbClr val="FF66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79512" y="1600200"/>
            <a:ext cx="9145016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da-DK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da-DK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da-DK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da-DK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da-DK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a-DK" dirty="0" smtClean="0">
                <a:solidFill>
                  <a:srgbClr val="FF6600"/>
                </a:solidFill>
              </a:rPr>
              <a:t>Forfattervideoer </a:t>
            </a:r>
            <a:r>
              <a:rPr lang="da-DK" dirty="0" smtClean="0">
                <a:solidFill>
                  <a:srgbClr val="FF6600"/>
                </a:solidFill>
              </a:rPr>
              <a:t>fra </a:t>
            </a:r>
            <a:r>
              <a:rPr lang="da-DK" dirty="0" err="1" smtClean="0">
                <a:solidFill>
                  <a:srgbClr val="FF6600"/>
                </a:solidFill>
              </a:rPr>
              <a:t>Bogtube</a:t>
            </a:r>
            <a:r>
              <a:rPr lang="da-DK" dirty="0" smtClean="0">
                <a:solidFill>
                  <a:srgbClr val="FF6600"/>
                </a:solidFill>
              </a:rPr>
              <a:t> og Gyldendal  </a:t>
            </a:r>
          </a:p>
          <a:p>
            <a:pPr>
              <a:buNone/>
            </a:pPr>
            <a:r>
              <a:rPr lang="da-DK" dirty="0" smtClean="0">
                <a:solidFill>
                  <a:srgbClr val="FF6600"/>
                </a:solidFill>
              </a:rPr>
              <a:t>    -  </a:t>
            </a:r>
            <a:r>
              <a:rPr lang="da-DK" dirty="0" smtClean="0">
                <a:solidFill>
                  <a:srgbClr val="FF6600"/>
                </a:solidFill>
              </a:rPr>
              <a:t>Ikke </a:t>
            </a:r>
            <a:r>
              <a:rPr lang="da-DK" dirty="0" smtClean="0">
                <a:solidFill>
                  <a:srgbClr val="FF6600"/>
                </a:solidFill>
              </a:rPr>
              <a:t>automatisk , redaktionen godkender</a:t>
            </a:r>
          </a:p>
          <a:p>
            <a:pPr>
              <a:buFont typeface="Wingdings" pitchFamily="2" charset="2"/>
              <a:buChar char="Ø"/>
            </a:pPr>
            <a:r>
              <a:rPr lang="da-DK" dirty="0" err="1" smtClean="0">
                <a:solidFill>
                  <a:srgbClr val="FF6600"/>
                </a:solidFill>
              </a:rPr>
              <a:t>Feeds</a:t>
            </a:r>
            <a:r>
              <a:rPr lang="da-DK" dirty="0" smtClean="0">
                <a:solidFill>
                  <a:srgbClr val="FF6600"/>
                </a:solidFill>
              </a:rPr>
              <a:t> fra eventkalender fra </a:t>
            </a:r>
            <a:r>
              <a:rPr lang="da-DK" dirty="0" err="1" smtClean="0">
                <a:solidFill>
                  <a:srgbClr val="FF6600"/>
                </a:solidFill>
              </a:rPr>
              <a:t>Bogtube</a:t>
            </a:r>
            <a:endParaRPr lang="da-DK" dirty="0" smtClean="0">
              <a:solidFill>
                <a:srgbClr val="FF6600"/>
              </a:solidFill>
            </a:endParaRPr>
          </a:p>
          <a:p>
            <a:pPr>
              <a:buNone/>
            </a:pPr>
            <a:r>
              <a:rPr lang="da-DK" dirty="0" smtClean="0">
                <a:solidFill>
                  <a:srgbClr val="FF6600"/>
                </a:solidFill>
              </a:rPr>
              <a:t>    - </a:t>
            </a:r>
            <a:r>
              <a:rPr lang="da-DK" dirty="0" smtClean="0">
                <a:solidFill>
                  <a:srgbClr val="FF6600"/>
                </a:solidFill>
              </a:rPr>
              <a:t>Automatisk</a:t>
            </a:r>
            <a:endParaRPr lang="da-DK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da-DK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da-DK" dirty="0">
              <a:solidFill>
                <a:srgbClr val="FF6600"/>
              </a:solidFill>
            </a:endParaRPr>
          </a:p>
        </p:txBody>
      </p:sp>
      <p:pic>
        <p:nvPicPr>
          <p:cNvPr id="4" name="Picture 2" descr="C:\Documents and Settings\azkbd53\Skrivebord\Lises oplæg\bogtu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268760"/>
            <a:ext cx="4896544" cy="314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da-DK" b="1" dirty="0" smtClean="0">
                <a:solidFill>
                  <a:srgbClr val="FF6600"/>
                </a:solidFill>
              </a:rPr>
              <a:t>Redaktion</a:t>
            </a:r>
            <a:endParaRPr lang="da-DK" b="1" dirty="0">
              <a:solidFill>
                <a:srgbClr val="FF66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1484784"/>
            <a:ext cx="8219256" cy="424847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a-DK" dirty="0" smtClean="0">
                <a:solidFill>
                  <a:srgbClr val="FF6600"/>
                </a:solidFill>
              </a:rPr>
              <a:t> Chefredaktør </a:t>
            </a:r>
          </a:p>
          <a:p>
            <a:pPr>
              <a:buFont typeface="Wingdings" pitchFamily="2" charset="2"/>
              <a:buChar char="Ø"/>
            </a:pPr>
            <a:r>
              <a:rPr lang="da-DK" dirty="0" smtClean="0">
                <a:solidFill>
                  <a:srgbClr val="FF6600"/>
                </a:solidFill>
              </a:rPr>
              <a:t> Redaktionsmedarbejder m.fl.</a:t>
            </a:r>
          </a:p>
          <a:p>
            <a:pPr>
              <a:buFont typeface="Wingdings" pitchFamily="2" charset="2"/>
              <a:buChar char="Ø"/>
            </a:pPr>
            <a:endParaRPr lang="da-DK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a-DK" dirty="0" smtClean="0">
                <a:solidFill>
                  <a:srgbClr val="FF6600"/>
                </a:solidFill>
              </a:rPr>
              <a:t> 6 lokale redaktører </a:t>
            </a:r>
          </a:p>
          <a:p>
            <a:pPr>
              <a:buFont typeface="Wingdings" pitchFamily="2" charset="2"/>
              <a:buChar char="Ø"/>
            </a:pPr>
            <a:r>
              <a:rPr lang="da-DK" dirty="0" smtClean="0">
                <a:solidFill>
                  <a:srgbClr val="FF6600"/>
                </a:solidFill>
              </a:rPr>
              <a:t> Ansvar for drift af sektion, rettigheder</a:t>
            </a:r>
          </a:p>
          <a:p>
            <a:pPr>
              <a:buFont typeface="Wingdings" pitchFamily="2" charset="2"/>
              <a:buChar char="Ø"/>
            </a:pPr>
            <a:endParaRPr lang="da-DK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a-DK" dirty="0" smtClean="0">
                <a:solidFill>
                  <a:srgbClr val="FF6600"/>
                </a:solidFill>
              </a:rPr>
              <a:t> Sparring </a:t>
            </a:r>
            <a:r>
              <a:rPr lang="da-DK" dirty="0" smtClean="0">
                <a:solidFill>
                  <a:srgbClr val="FF6600"/>
                </a:solidFill>
              </a:rPr>
              <a:t>og udvikling: redaktion</a:t>
            </a:r>
          </a:p>
          <a:p>
            <a:pPr>
              <a:buFont typeface="Wingdings" pitchFamily="2" charset="2"/>
              <a:buChar char="Ø"/>
            </a:pPr>
            <a:endParaRPr lang="da-DK" dirty="0" smtClean="0">
              <a:solidFill>
                <a:srgbClr val="FF6600"/>
              </a:solidFill>
            </a:endParaRPr>
          </a:p>
          <a:p>
            <a:endParaRPr lang="da-DK" dirty="0" smtClean="0">
              <a:solidFill>
                <a:srgbClr val="FF6600"/>
              </a:solidFill>
            </a:endParaRP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rgbClr val="FF6600"/>
                </a:solidFill>
              </a:rPr>
              <a:t>Rammer for redaktører</a:t>
            </a:r>
            <a:endParaRPr lang="da-DK" b="1" dirty="0">
              <a:solidFill>
                <a:srgbClr val="FF66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772816"/>
            <a:ext cx="8686800" cy="435334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a-DK" dirty="0" smtClean="0">
                <a:solidFill>
                  <a:srgbClr val="FF6600"/>
                </a:solidFill>
              </a:rPr>
              <a:t> Før: Udbrede ejerskab via flere redaktører</a:t>
            </a:r>
          </a:p>
          <a:p>
            <a:pPr>
              <a:buFont typeface="Wingdings" pitchFamily="2" charset="2"/>
              <a:buChar char="Ø"/>
            </a:pPr>
            <a:r>
              <a:rPr lang="da-DK" dirty="0" smtClean="0">
                <a:solidFill>
                  <a:srgbClr val="FF6600"/>
                </a:solidFill>
              </a:rPr>
              <a:t> Nu: Udvikling – indhold på </a:t>
            </a:r>
            <a:r>
              <a:rPr lang="da-DK" dirty="0" smtClean="0">
                <a:solidFill>
                  <a:srgbClr val="FF6600"/>
                </a:solidFill>
              </a:rPr>
              <a:t>tværs via tema, prioritering af stof, helhed og sammenhæng</a:t>
            </a:r>
            <a:endParaRPr lang="da-DK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da-DK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a-DK" dirty="0" smtClean="0">
                <a:solidFill>
                  <a:srgbClr val="FF6600"/>
                </a:solidFill>
              </a:rPr>
              <a:t> Professionalisering </a:t>
            </a:r>
          </a:p>
          <a:p>
            <a:pPr lvl="1">
              <a:buFont typeface="Wingdings" pitchFamily="2" charset="2"/>
              <a:buChar char="Ø"/>
            </a:pPr>
            <a:r>
              <a:rPr lang="da-DK" sz="3200" dirty="0" smtClean="0">
                <a:solidFill>
                  <a:srgbClr val="FF6600"/>
                </a:solidFill>
              </a:rPr>
              <a:t>	Har netværksstrukturen en begrænsning?</a:t>
            </a:r>
          </a:p>
          <a:p>
            <a:pPr lvl="1">
              <a:buFont typeface="Wingdings" pitchFamily="2" charset="2"/>
              <a:buChar char="Ø"/>
            </a:pPr>
            <a:r>
              <a:rPr lang="da-DK" sz="3200" dirty="0" smtClean="0">
                <a:solidFill>
                  <a:srgbClr val="FF6600"/>
                </a:solidFill>
              </a:rPr>
              <a:t>  Større centralisering og styring</a:t>
            </a:r>
          </a:p>
          <a:p>
            <a:pPr lvl="1">
              <a:buFont typeface="Wingdings" pitchFamily="2" charset="2"/>
              <a:buChar char="Ø"/>
            </a:pPr>
            <a:r>
              <a:rPr lang="da-DK" sz="3200" dirty="0" smtClean="0">
                <a:solidFill>
                  <a:srgbClr val="FF6600"/>
                </a:solidFill>
              </a:rPr>
              <a:t>	Fastholde ejerskab</a:t>
            </a:r>
          </a:p>
          <a:p>
            <a:pPr>
              <a:buFont typeface="Wingdings" pitchFamily="2" charset="2"/>
              <a:buChar char="Ø"/>
            </a:pPr>
            <a:endParaRPr lang="da-DK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1"/>
          <p:cNvSpPr>
            <a:spLocks noGrp="1"/>
          </p:cNvSpPr>
          <p:nvPr>
            <p:ph type="ctrTitle"/>
          </p:nvPr>
        </p:nvSpPr>
        <p:spPr>
          <a:xfrm>
            <a:off x="714374" y="-214313"/>
            <a:ext cx="8178105" cy="2286001"/>
          </a:xfrm>
        </p:spPr>
        <p:txBody>
          <a:bodyPr/>
          <a:lstStyle/>
          <a:p>
            <a:r>
              <a:rPr lang="da-DK" dirty="0" smtClean="0">
                <a:solidFill>
                  <a:srgbClr val="FF6600"/>
                </a:solidFill>
              </a:rPr>
              <a:t/>
            </a:r>
            <a:br>
              <a:rPr lang="da-DK" dirty="0" smtClean="0">
                <a:solidFill>
                  <a:srgbClr val="FF6600"/>
                </a:solidFill>
              </a:rPr>
            </a:br>
            <a:r>
              <a:rPr lang="da-DK" b="1" dirty="0" smtClean="0">
                <a:solidFill>
                  <a:srgbClr val="FF6600"/>
                </a:solidFill>
              </a:rPr>
              <a:t>Organisationsændringer:</a:t>
            </a:r>
            <a:r>
              <a:rPr lang="da-DK" dirty="0" smtClean="0">
                <a:solidFill>
                  <a:srgbClr val="FF6600"/>
                </a:solidFill>
              </a:rPr>
              <a:t/>
            </a:r>
            <a:br>
              <a:rPr lang="da-DK" dirty="0" smtClean="0">
                <a:solidFill>
                  <a:srgbClr val="FF6600"/>
                </a:solidFill>
              </a:rPr>
            </a:br>
            <a:endParaRPr lang="da-DK" b="1" dirty="0" smtClean="0">
              <a:solidFill>
                <a:srgbClr val="FF6600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-252536" y="1628800"/>
            <a:ext cx="9577064" cy="4786916"/>
          </a:xfrm>
        </p:spPr>
        <p:txBody>
          <a:bodyPr/>
          <a:lstStyle/>
          <a:p>
            <a:pPr lvl="1" algn="l">
              <a:buFont typeface="Wingdings" pitchFamily="2" charset="2"/>
              <a:buChar char="Ø"/>
              <a:defRPr/>
            </a:pPr>
            <a:r>
              <a:rPr lang="da-DK" sz="3200" dirty="0" smtClean="0">
                <a:solidFill>
                  <a:srgbClr val="FF6600"/>
                </a:solidFill>
              </a:rPr>
              <a:t>  Mere indhold koblet til temaer &amp; DR partnerskab</a:t>
            </a:r>
          </a:p>
          <a:p>
            <a:pPr lvl="1" algn="l">
              <a:buFont typeface="Wingdings" pitchFamily="2" charset="2"/>
              <a:buChar char="Ø"/>
              <a:defRPr/>
            </a:pPr>
            <a:r>
              <a:rPr lang="da-DK" sz="3200" dirty="0" smtClean="0">
                <a:solidFill>
                  <a:srgbClr val="FF6600"/>
                </a:solidFill>
              </a:rPr>
              <a:t>  Mere og mere brugerindhold</a:t>
            </a:r>
          </a:p>
          <a:p>
            <a:pPr lvl="1" algn="l">
              <a:buFont typeface="Wingdings" pitchFamily="2" charset="2"/>
              <a:buChar char="Ø"/>
              <a:defRPr/>
            </a:pPr>
            <a:r>
              <a:rPr lang="da-DK" sz="3200" dirty="0" smtClean="0">
                <a:solidFill>
                  <a:srgbClr val="FF6600"/>
                </a:solidFill>
              </a:rPr>
              <a:t>  Indhold fra eksterne aktører</a:t>
            </a:r>
          </a:p>
          <a:p>
            <a:pPr lvl="1" algn="l">
              <a:buFont typeface="Wingdings" pitchFamily="2" charset="2"/>
              <a:buChar char="Ø"/>
              <a:defRPr/>
            </a:pPr>
            <a:r>
              <a:rPr lang="da-DK" sz="3200" dirty="0" smtClean="0">
                <a:solidFill>
                  <a:srgbClr val="FF6600"/>
                </a:solidFill>
              </a:rPr>
              <a:t>  Forfattere selv opdatere -  rettigheder</a:t>
            </a:r>
          </a:p>
          <a:p>
            <a:pPr lvl="1" algn="l">
              <a:buFont typeface="Wingdings" pitchFamily="2" charset="2"/>
              <a:buChar char="Ø"/>
              <a:defRPr/>
            </a:pPr>
            <a:r>
              <a:rPr lang="da-DK" sz="3200" dirty="0" smtClean="0">
                <a:solidFill>
                  <a:srgbClr val="FF6600"/>
                </a:solidFill>
              </a:rPr>
              <a:t>  Forskydning fra produktion til </a:t>
            </a:r>
            <a:r>
              <a:rPr lang="da-DK" sz="3200" dirty="0" err="1" smtClean="0">
                <a:solidFill>
                  <a:srgbClr val="FF6600"/>
                </a:solidFill>
              </a:rPr>
              <a:t>facilitator</a:t>
            </a:r>
            <a:endParaRPr lang="da-DK" sz="3200" dirty="0" smtClean="0">
              <a:solidFill>
                <a:srgbClr val="FF6600"/>
              </a:solidFill>
            </a:endParaRPr>
          </a:p>
          <a:p>
            <a:pPr lvl="1" algn="l">
              <a:buFont typeface="Wingdings" pitchFamily="2" charset="2"/>
              <a:buChar char="Ø"/>
              <a:defRPr/>
            </a:pPr>
            <a:r>
              <a:rPr lang="da-DK" sz="3200" dirty="0" smtClean="0">
                <a:solidFill>
                  <a:srgbClr val="FF6600"/>
                </a:solidFill>
              </a:rPr>
              <a:t>  Redaktion som udgiver?</a:t>
            </a:r>
          </a:p>
          <a:p>
            <a:pPr lvl="1" algn="l">
              <a:buFont typeface="Wingdings" pitchFamily="2" charset="2"/>
              <a:buChar char="Ø"/>
              <a:defRPr/>
            </a:pPr>
            <a:r>
              <a:rPr lang="da-DK" sz="3200" dirty="0" smtClean="0">
                <a:solidFill>
                  <a:srgbClr val="FF6600"/>
                </a:solidFill>
              </a:rPr>
              <a:t>  Effektivisering</a:t>
            </a:r>
          </a:p>
          <a:p>
            <a:pPr>
              <a:defRPr/>
            </a:pP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rgbClr val="FF6600"/>
                </a:solidFill>
              </a:rPr>
              <a:t>Netværksorganisationen</a:t>
            </a:r>
            <a:endParaRPr lang="da-DK" dirty="0">
              <a:solidFill>
                <a:srgbClr val="FF66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/>
          <a:lstStyle/>
          <a:p>
            <a:pPr eaLnBrk="1" hangingPunct="1">
              <a:buNone/>
            </a:pPr>
            <a:r>
              <a:rPr lang="da-DK" b="1" dirty="0" err="1" smtClean="0">
                <a:solidFill>
                  <a:srgbClr val="FF6600"/>
                </a:solidFill>
              </a:rPr>
              <a:t>Netbiblioteket</a:t>
            </a:r>
            <a:r>
              <a:rPr lang="da-DK" b="1" dirty="0" smtClean="0">
                <a:solidFill>
                  <a:srgbClr val="FF6600"/>
                </a:solidFill>
              </a:rPr>
              <a:t> som organisation:</a:t>
            </a:r>
            <a:r>
              <a:rPr lang="da-DK" dirty="0" smtClean="0">
                <a:solidFill>
                  <a:srgbClr val="FF6600"/>
                </a:solidFill>
              </a:rPr>
              <a:t> </a:t>
            </a:r>
          </a:p>
          <a:p>
            <a:pPr eaLnBrk="1" hangingPunct="1">
              <a:buNone/>
            </a:pPr>
            <a:endParaRPr lang="da-DK" dirty="0" smtClean="0">
              <a:solidFill>
                <a:srgbClr val="FF6600"/>
              </a:solidFill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da-DK" sz="3200" b="1" dirty="0" smtClean="0">
                <a:solidFill>
                  <a:srgbClr val="FF6600"/>
                </a:solidFill>
              </a:rPr>
              <a:t> En organisme</a:t>
            </a:r>
            <a:r>
              <a:rPr lang="da-DK" sz="3200" dirty="0" smtClean="0">
                <a:solidFill>
                  <a:srgbClr val="FF6600"/>
                </a:solidFill>
              </a:rPr>
              <a:t> (jf. Morgan)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da-DK" sz="3200" dirty="0" smtClean="0">
                <a:solidFill>
                  <a:srgbClr val="FF6600"/>
                </a:solidFill>
              </a:rPr>
              <a:t> Ikke en hjerne eller maskine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da-DK" sz="3200" dirty="0" smtClean="0">
                <a:solidFill>
                  <a:srgbClr val="FF6600"/>
                </a:solidFill>
              </a:rPr>
              <a:t> Levende og konstant i bevægelse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da-DK" sz="3200" dirty="0" smtClean="0">
                <a:solidFill>
                  <a:srgbClr val="FF6600"/>
                </a:solidFill>
              </a:rPr>
              <a:t> Flad struktur, ikke hierarkisk  - kræver ledelse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da-DK" sz="3200" dirty="0" smtClean="0">
                <a:solidFill>
                  <a:srgbClr val="FF6600"/>
                </a:solidFill>
              </a:rPr>
              <a:t> Påvirker et sted i systemet  - mærkes overalt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b="1" dirty="0" smtClean="0">
                <a:solidFill>
                  <a:srgbClr val="FF6600"/>
                </a:solidFill>
              </a:rPr>
              <a:t>Redaktionens udfordringer:</a:t>
            </a:r>
            <a:br>
              <a:rPr lang="da-DK" b="1" dirty="0" smtClean="0">
                <a:solidFill>
                  <a:srgbClr val="FF6600"/>
                </a:solidFill>
              </a:rPr>
            </a:br>
            <a:endParaRPr lang="da-DK" b="1" dirty="0">
              <a:solidFill>
                <a:srgbClr val="FF66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1600200"/>
            <a:ext cx="8892480" cy="4525963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Ø"/>
            </a:pPr>
            <a:r>
              <a:rPr lang="da-DK" sz="3200" dirty="0" smtClean="0">
                <a:solidFill>
                  <a:srgbClr val="FF6600"/>
                </a:solidFill>
              </a:rPr>
              <a:t>Ejerskab - idéer fra alle led - åbent netværk</a:t>
            </a:r>
          </a:p>
          <a:p>
            <a:pPr lvl="1" eaLnBrk="1" hangingPunct="1">
              <a:buNone/>
            </a:pPr>
            <a:r>
              <a:rPr lang="da-DK" sz="3200" dirty="0" smtClean="0">
                <a:solidFill>
                  <a:srgbClr val="FF6600"/>
                </a:solidFill>
              </a:rPr>
              <a:t>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da-DK" sz="3200" dirty="0" smtClean="0">
                <a:solidFill>
                  <a:srgbClr val="FF6600"/>
                </a:solidFill>
              </a:rPr>
              <a:t> Ejerskab og motivation via </a:t>
            </a:r>
            <a:r>
              <a:rPr lang="da-DK" sz="3200" b="1" dirty="0" smtClean="0">
                <a:solidFill>
                  <a:srgbClr val="FF6600"/>
                </a:solidFill>
              </a:rPr>
              <a:t>fælles </a:t>
            </a:r>
            <a:r>
              <a:rPr lang="da-DK" sz="3200" dirty="0" smtClean="0">
                <a:solidFill>
                  <a:srgbClr val="FF6600"/>
                </a:solidFill>
              </a:rPr>
              <a:t>vision: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da-DK" sz="3200" dirty="0" smtClean="0">
                <a:solidFill>
                  <a:srgbClr val="FF6600"/>
                </a:solidFill>
              </a:rPr>
              <a:t>Bestyrelse, forening, ledere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da-DK" sz="3200" dirty="0" smtClean="0">
                <a:solidFill>
                  <a:srgbClr val="FF6600"/>
                </a:solidFill>
              </a:rPr>
              <a:t>Producenter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da-DK" sz="3200" dirty="0" smtClean="0">
                <a:solidFill>
                  <a:srgbClr val="FF6600"/>
                </a:solidFill>
              </a:rPr>
              <a:t>Brugere           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da-DK" sz="3200" dirty="0" smtClean="0">
                <a:solidFill>
                  <a:srgbClr val="FF6600"/>
                </a:solidFill>
              </a:rPr>
              <a:t>Partnere</a:t>
            </a:r>
          </a:p>
          <a:p>
            <a:pPr lvl="2" eaLnBrk="1" hangingPunct="1">
              <a:buNone/>
            </a:pPr>
            <a:endParaRPr lang="da-DK" sz="3200" b="1" dirty="0" smtClean="0">
              <a:solidFill>
                <a:srgbClr val="FF6600"/>
              </a:solidFill>
            </a:endParaRPr>
          </a:p>
          <a:p>
            <a:pPr lvl="2" eaLnBrk="1" hangingPunct="1"/>
            <a:endParaRPr lang="da-DK" sz="3200" dirty="0" smtClean="0"/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rgbClr val="FF6600"/>
                </a:solidFill>
              </a:rPr>
              <a:t>Udfordringer for redaktører</a:t>
            </a:r>
            <a:endParaRPr lang="da-DK" b="1" dirty="0">
              <a:solidFill>
                <a:srgbClr val="FF66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281339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da-DK" dirty="0" smtClean="0">
                <a:solidFill>
                  <a:srgbClr val="FF6600"/>
                </a:solidFill>
              </a:rPr>
              <a:t> Faglig </a:t>
            </a:r>
            <a:r>
              <a:rPr lang="da-DK" dirty="0" smtClean="0">
                <a:solidFill>
                  <a:srgbClr val="FF6600"/>
                </a:solidFill>
              </a:rPr>
              <a:t>baggrund - ikke </a:t>
            </a:r>
            <a:r>
              <a:rPr lang="da-DK" dirty="0" smtClean="0">
                <a:solidFill>
                  <a:srgbClr val="FF6600"/>
                </a:solidFill>
              </a:rPr>
              <a:t>erfaring med ledelse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da-DK" dirty="0" smtClean="0">
                <a:solidFill>
                  <a:srgbClr val="FF6600"/>
                </a:solidFill>
              </a:rPr>
              <a:t>Koordinerende rolle - lederkompetencer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da-DK" dirty="0" smtClean="0">
                <a:solidFill>
                  <a:srgbClr val="FF6600"/>
                </a:solidFill>
              </a:rPr>
              <a:t>Koordinere uden personaleledelse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da-DK" dirty="0" smtClean="0">
                <a:solidFill>
                  <a:srgbClr val="FF6600"/>
                </a:solidFill>
              </a:rPr>
              <a:t> </a:t>
            </a:r>
            <a:r>
              <a:rPr lang="da-DK" dirty="0" smtClean="0">
                <a:solidFill>
                  <a:srgbClr val="FF6600"/>
                </a:solidFill>
              </a:rPr>
              <a:t>motivere</a:t>
            </a:r>
            <a:endParaRPr lang="da-DK" dirty="0" smtClean="0">
              <a:solidFill>
                <a:srgbClr val="FF66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da-DK" dirty="0" smtClean="0">
              <a:solidFill>
                <a:srgbClr val="FF6600"/>
              </a:solidFill>
            </a:endParaRPr>
          </a:p>
          <a:p>
            <a:pPr>
              <a:buNone/>
            </a:pPr>
            <a:endParaRPr lang="da-DK" dirty="0">
              <a:solidFill>
                <a:srgbClr val="FF6600"/>
              </a:solidFill>
            </a:endParaRPr>
          </a:p>
        </p:txBody>
      </p:sp>
      <p:pic>
        <p:nvPicPr>
          <p:cNvPr id="5" name="Picture 2" descr="http://i2-images4.tv2net.dk/s/21/2548021-b3a926a9519a17f623e4cb0963c2dc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212976"/>
            <a:ext cx="525658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rgbClr val="FF6600"/>
                </a:solidFill>
              </a:rPr>
              <a:t>Netværk</a:t>
            </a:r>
            <a:endParaRPr lang="da-DK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da-DK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a-DK" dirty="0" smtClean="0">
                <a:solidFill>
                  <a:srgbClr val="FF6600"/>
                </a:solidFill>
              </a:rPr>
              <a:t>Formaliseret netværk for redaktører for kultur websitets med brugergeneret indhold</a:t>
            </a:r>
          </a:p>
          <a:p>
            <a:pPr>
              <a:buNone/>
            </a:pPr>
            <a:endParaRPr lang="da-DK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a-DK" dirty="0" smtClean="0">
                <a:solidFill>
                  <a:srgbClr val="FF6600"/>
                </a:solidFill>
              </a:rPr>
              <a:t>Netværk inden for DR og litteraturmiljø</a:t>
            </a:r>
          </a:p>
          <a:p>
            <a:pPr>
              <a:buFont typeface="Wingdings" pitchFamily="2" charset="2"/>
              <a:buChar char="Ø"/>
            </a:pPr>
            <a:endParaRPr lang="da-DK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rgbClr val="F79646"/>
                </a:solidFill>
                <a:latin typeface="Arial" charset="0"/>
                <a:cs typeface="Arial" charset="0"/>
              </a:rPr>
              <a:t/>
            </a:r>
            <a:br>
              <a:rPr lang="da-DK" b="1" dirty="0" smtClean="0">
                <a:solidFill>
                  <a:srgbClr val="F79646"/>
                </a:solidFill>
                <a:latin typeface="Arial" charset="0"/>
                <a:cs typeface="Arial" charset="0"/>
              </a:rPr>
            </a:br>
            <a:r>
              <a:rPr lang="da-DK" b="1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Indhold</a:t>
            </a:r>
            <a:br>
              <a:rPr lang="da-DK" b="1" dirty="0" smtClean="0">
                <a:solidFill>
                  <a:srgbClr val="FF6600"/>
                </a:solidFill>
                <a:latin typeface="Arial" charset="0"/>
                <a:cs typeface="Arial" charset="0"/>
              </a:rPr>
            </a:br>
            <a:endParaRPr lang="da-DK" b="1" dirty="0" smtClean="0">
              <a:solidFill>
                <a:srgbClr val="FF6600"/>
              </a:solidFill>
            </a:endParaRPr>
          </a:p>
        </p:txBody>
      </p:sp>
      <p:sp>
        <p:nvSpPr>
          <p:cNvPr id="17410" name="Rektangel 2"/>
          <p:cNvSpPr>
            <a:spLocks noChangeArrowheads="1"/>
          </p:cNvSpPr>
          <p:nvPr/>
        </p:nvSpPr>
        <p:spPr bwMode="auto">
          <a:xfrm>
            <a:off x="714348" y="1643050"/>
            <a:ext cx="8072462" cy="688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80000"/>
              </a:lnSpc>
            </a:pPr>
            <a:endParaRPr lang="da-DK" sz="3200" b="1" dirty="0">
              <a:solidFill>
                <a:srgbClr val="F79646"/>
              </a:solidFill>
              <a:cs typeface="Arial" charset="0"/>
            </a:endParaRPr>
          </a:p>
          <a:p>
            <a:pPr marL="514350" indent="-514350">
              <a:lnSpc>
                <a:spcPct val="80000"/>
              </a:lnSpc>
              <a:buFont typeface="Wingdings" pitchFamily="2" charset="2"/>
              <a:buChar char="Ø"/>
            </a:pPr>
            <a:r>
              <a:rPr lang="da-DK" sz="3200" b="1" dirty="0" smtClean="0">
                <a:solidFill>
                  <a:srgbClr val="FF6600"/>
                </a:solidFill>
                <a:cs typeface="Arial" charset="0"/>
              </a:rPr>
              <a:t>Kort </a:t>
            </a:r>
            <a:r>
              <a:rPr lang="da-DK" sz="3200" b="1" dirty="0">
                <a:solidFill>
                  <a:srgbClr val="FF6600"/>
                </a:solidFill>
                <a:cs typeface="Arial" charset="0"/>
              </a:rPr>
              <a:t>præsentation </a:t>
            </a:r>
            <a:r>
              <a:rPr lang="da-DK" sz="3200" b="1" dirty="0" smtClean="0">
                <a:solidFill>
                  <a:srgbClr val="FF6600"/>
                </a:solidFill>
                <a:cs typeface="Arial" charset="0"/>
              </a:rPr>
              <a:t>af sitet</a:t>
            </a:r>
            <a:endParaRPr lang="da-DK" sz="3200" b="1" dirty="0">
              <a:solidFill>
                <a:srgbClr val="FF6600"/>
              </a:solidFill>
              <a:cs typeface="Arial" charset="0"/>
            </a:endParaRPr>
          </a:p>
          <a:p>
            <a:pPr marL="514350" indent="-514350">
              <a:lnSpc>
                <a:spcPct val="80000"/>
              </a:lnSpc>
              <a:buFont typeface="Wingdings" pitchFamily="2" charset="2"/>
              <a:buChar char="Ø"/>
            </a:pPr>
            <a:endParaRPr lang="da-DK" sz="3200" b="1" dirty="0">
              <a:solidFill>
                <a:srgbClr val="FF6600"/>
              </a:solidFill>
              <a:cs typeface="Arial" charset="0"/>
            </a:endParaRPr>
          </a:p>
          <a:p>
            <a:pPr marL="514350" indent="-514350">
              <a:lnSpc>
                <a:spcPct val="80000"/>
              </a:lnSpc>
              <a:buFont typeface="Wingdings" pitchFamily="2" charset="2"/>
              <a:buChar char="Ø"/>
            </a:pPr>
            <a:endParaRPr lang="da-DK" sz="3200" b="1" dirty="0">
              <a:solidFill>
                <a:srgbClr val="FF6600"/>
              </a:solidFill>
              <a:cs typeface="Arial" charset="0"/>
            </a:endParaRPr>
          </a:p>
          <a:p>
            <a:pPr marL="514350" indent="-514350">
              <a:lnSpc>
                <a:spcPct val="80000"/>
              </a:lnSpc>
              <a:buFont typeface="Wingdings" pitchFamily="2" charset="2"/>
              <a:buChar char="Ø"/>
            </a:pPr>
            <a:r>
              <a:rPr lang="da-DK" sz="3200" b="1" dirty="0" smtClean="0">
                <a:solidFill>
                  <a:srgbClr val="FF6600"/>
                </a:solidFill>
                <a:cs typeface="Arial" charset="0"/>
              </a:rPr>
              <a:t>Redaktionel profil - valg af indhold</a:t>
            </a:r>
            <a:endParaRPr lang="da-DK" sz="3200" b="1" dirty="0">
              <a:solidFill>
                <a:srgbClr val="FF6600"/>
              </a:solidFill>
              <a:cs typeface="Arial" charset="0"/>
            </a:endParaRPr>
          </a:p>
          <a:p>
            <a:pPr marL="514350" indent="-514350">
              <a:lnSpc>
                <a:spcPct val="80000"/>
              </a:lnSpc>
            </a:pPr>
            <a:endParaRPr lang="da-DK" sz="3200" b="1" dirty="0">
              <a:solidFill>
                <a:srgbClr val="FF6600"/>
              </a:solidFill>
              <a:cs typeface="Arial" charset="0"/>
            </a:endParaRPr>
          </a:p>
          <a:p>
            <a:pPr marL="514350" indent="-514350">
              <a:lnSpc>
                <a:spcPct val="80000"/>
              </a:lnSpc>
              <a:buFont typeface="Wingdings" pitchFamily="2" charset="2"/>
              <a:buChar char="Ø"/>
            </a:pPr>
            <a:endParaRPr lang="da-DK" sz="3200" b="1" dirty="0">
              <a:solidFill>
                <a:srgbClr val="FF6600"/>
              </a:solidFill>
              <a:cs typeface="Arial" charset="0"/>
            </a:endParaRPr>
          </a:p>
          <a:p>
            <a:pPr marL="514350" indent="-514350">
              <a:lnSpc>
                <a:spcPct val="80000"/>
              </a:lnSpc>
              <a:buFont typeface="Wingdings" pitchFamily="2" charset="2"/>
              <a:buChar char="Ø"/>
            </a:pPr>
            <a:r>
              <a:rPr lang="da-DK" sz="3200" b="1" dirty="0" smtClean="0">
                <a:solidFill>
                  <a:srgbClr val="FF6600"/>
                </a:solidFill>
                <a:cs typeface="Arial" charset="0"/>
              </a:rPr>
              <a:t>Organisering og ledelse af redaktion</a:t>
            </a:r>
          </a:p>
          <a:p>
            <a:pPr marL="514350" indent="-514350">
              <a:lnSpc>
                <a:spcPct val="80000"/>
              </a:lnSpc>
            </a:pPr>
            <a:endParaRPr lang="da-DK" sz="3200" b="1" dirty="0" smtClean="0">
              <a:solidFill>
                <a:srgbClr val="FF6600"/>
              </a:solidFill>
              <a:cs typeface="Arial" charset="0"/>
            </a:endParaRPr>
          </a:p>
          <a:p>
            <a:pPr marL="514350" indent="-514350">
              <a:lnSpc>
                <a:spcPct val="80000"/>
              </a:lnSpc>
              <a:buFont typeface="Wingdings" pitchFamily="2" charset="2"/>
              <a:buChar char="Ø"/>
            </a:pPr>
            <a:endParaRPr lang="da-DK" sz="3200" b="1" dirty="0" smtClean="0">
              <a:solidFill>
                <a:srgbClr val="FF6600"/>
              </a:solidFill>
              <a:cs typeface="Arial" charset="0"/>
            </a:endParaRPr>
          </a:p>
          <a:p>
            <a:pPr marL="514350" indent="-514350">
              <a:lnSpc>
                <a:spcPct val="80000"/>
              </a:lnSpc>
              <a:buFont typeface="Wingdings" pitchFamily="2" charset="2"/>
              <a:buChar char="Ø"/>
            </a:pPr>
            <a:r>
              <a:rPr lang="da-DK" sz="3200" b="1" dirty="0" smtClean="0">
                <a:solidFill>
                  <a:srgbClr val="FF6600"/>
                </a:solidFill>
                <a:cs typeface="Arial" charset="0"/>
              </a:rPr>
              <a:t>Netværk</a:t>
            </a:r>
            <a:endParaRPr lang="da-DK" sz="3200" b="1" dirty="0">
              <a:solidFill>
                <a:srgbClr val="FF6600"/>
              </a:solidFill>
              <a:cs typeface="Arial" charset="0"/>
            </a:endParaRPr>
          </a:p>
          <a:p>
            <a:pPr lvl="2">
              <a:buFont typeface="Wingdings" pitchFamily="2" charset="2"/>
              <a:buNone/>
            </a:pPr>
            <a:endParaRPr lang="da-DK" sz="2000" dirty="0">
              <a:solidFill>
                <a:srgbClr val="FF6600"/>
              </a:solidFill>
            </a:endParaRPr>
          </a:p>
          <a:p>
            <a:pPr lvl="2">
              <a:buFont typeface="Wingdings" pitchFamily="2" charset="2"/>
              <a:buChar char="Ø"/>
            </a:pPr>
            <a:endParaRPr lang="da-DK" sz="2000" dirty="0">
              <a:solidFill>
                <a:srgbClr val="FF6600"/>
              </a:solidFill>
            </a:endParaRPr>
          </a:p>
          <a:p>
            <a:pPr lvl="2"/>
            <a:endParaRPr lang="da-DK" sz="2000" dirty="0">
              <a:solidFill>
                <a:srgbClr val="FF6600"/>
              </a:solidFill>
            </a:endParaRPr>
          </a:p>
          <a:p>
            <a:pPr lvl="2">
              <a:buFont typeface="Wingdings" pitchFamily="2" charset="2"/>
              <a:buChar char="Ø"/>
            </a:pPr>
            <a:endParaRPr lang="da-DK" sz="2000" dirty="0">
              <a:solidFill>
                <a:srgbClr val="FF6600"/>
              </a:solidFill>
            </a:endParaRPr>
          </a:p>
          <a:p>
            <a:pPr lvl="2">
              <a:buFont typeface="Wingdings" pitchFamily="2" charset="2"/>
              <a:buChar char="Ø"/>
            </a:pPr>
            <a:endParaRPr lang="da-DK" sz="2000" dirty="0">
              <a:solidFill>
                <a:srgbClr val="FF6600"/>
              </a:solidFill>
            </a:endParaRPr>
          </a:p>
          <a:p>
            <a:pPr lvl="2">
              <a:buFont typeface="Wingdings" pitchFamily="2" charset="2"/>
              <a:buChar char="Ø"/>
            </a:pPr>
            <a:endParaRPr lang="da-DK" sz="2000" dirty="0">
              <a:solidFill>
                <a:srgbClr val="FF6600"/>
              </a:solidFill>
            </a:endParaRPr>
          </a:p>
          <a:p>
            <a:pPr lvl="2">
              <a:buFont typeface="Wingdings" pitchFamily="2" charset="2"/>
              <a:buChar char="Ø"/>
            </a:pPr>
            <a:endParaRPr lang="da-DK" sz="2000" dirty="0">
              <a:solidFill>
                <a:srgbClr val="FF6600"/>
              </a:solidFill>
            </a:endParaRPr>
          </a:p>
          <a:p>
            <a:pPr lvl="2">
              <a:buFont typeface="Wingdings" pitchFamily="2" charset="2"/>
              <a:buChar char="Ø"/>
            </a:pPr>
            <a:endParaRPr lang="da-DK" sz="20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rgbClr val="FF6600"/>
                </a:solidFill>
              </a:rPr>
              <a:t>Samarbejde med Ting</a:t>
            </a:r>
            <a:endParaRPr lang="da-DK" b="1" dirty="0">
              <a:solidFill>
                <a:srgbClr val="FF66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a-DK" dirty="0" smtClean="0">
                <a:solidFill>
                  <a:srgbClr val="FF6600"/>
                </a:solidFill>
              </a:rPr>
              <a:t>Adgang og formidling: fusion via Ting </a:t>
            </a:r>
          </a:p>
          <a:p>
            <a:pPr marL="0" indent="0">
              <a:buFont typeface="Wingdings" pitchFamily="2" charset="2"/>
              <a:buChar char="Ø"/>
            </a:pPr>
            <a:r>
              <a:rPr lang="da-DK" dirty="0" smtClean="0">
                <a:solidFill>
                  <a:srgbClr val="FF6600"/>
                </a:solidFill>
              </a:rPr>
              <a:t>Adgang til lån af </a:t>
            </a:r>
            <a:r>
              <a:rPr lang="da-DK" sz="3200" dirty="0" smtClean="0">
                <a:solidFill>
                  <a:srgbClr val="FF6600"/>
                </a:solidFill>
              </a:rPr>
              <a:t>bog, e-bog, lydbog </a:t>
            </a:r>
          </a:p>
          <a:p>
            <a:pPr marL="0" indent="0">
              <a:buFont typeface="Wingdings" pitchFamily="2" charset="2"/>
              <a:buChar char="Ø"/>
            </a:pPr>
            <a:r>
              <a:rPr lang="da-DK" dirty="0" err="1" smtClean="0">
                <a:solidFill>
                  <a:srgbClr val="FF6600"/>
                </a:solidFill>
              </a:rPr>
              <a:t>Apps</a:t>
            </a:r>
            <a:r>
              <a:rPr lang="da-DK" dirty="0" smtClean="0">
                <a:solidFill>
                  <a:srgbClr val="FF6600"/>
                </a:solidFill>
              </a:rPr>
              <a:t>: trække på sitets Indhold via Ting</a:t>
            </a:r>
          </a:p>
          <a:p>
            <a:pPr marL="0" indent="0">
              <a:buFont typeface="Wingdings" pitchFamily="2" charset="2"/>
              <a:buChar char="Ø"/>
            </a:pPr>
            <a:endParaRPr lang="da-DK" sz="3200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da-DK" dirty="0" smtClean="0">
              <a:solidFill>
                <a:srgbClr val="FF6600"/>
              </a:solidFill>
            </a:endParaRPr>
          </a:p>
          <a:p>
            <a:endParaRPr lang="da-DK" dirty="0"/>
          </a:p>
        </p:txBody>
      </p:sp>
      <p:pic>
        <p:nvPicPr>
          <p:cNvPr id="4" name="Billede 3" descr="image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4924678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zkbc20\Skrivebord\ting_personaliseringsworksho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429000"/>
            <a:ext cx="21431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solidFill>
                  <a:srgbClr val="000000"/>
                </a:solidFill>
              </a:rPr>
              <a:t/>
            </a:r>
            <a:br>
              <a:rPr lang="da-DK" dirty="0" smtClean="0">
                <a:solidFill>
                  <a:srgbClr val="000000"/>
                </a:solidFill>
              </a:rPr>
            </a:br>
            <a:endParaRPr lang="da-DK" dirty="0" smtClean="0"/>
          </a:p>
        </p:txBody>
      </p:sp>
      <p:sp>
        <p:nvSpPr>
          <p:cNvPr id="41986" name="Undertitel 2"/>
          <p:cNvSpPr>
            <a:spLocks noGrp="1"/>
          </p:cNvSpPr>
          <p:nvPr>
            <p:ph type="subTitle" idx="1"/>
          </p:nvPr>
        </p:nvSpPr>
        <p:spPr>
          <a:xfrm>
            <a:off x="10072688" y="2786063"/>
            <a:ext cx="6357937" cy="2576512"/>
          </a:xfrm>
        </p:spPr>
        <p:txBody>
          <a:bodyPr/>
          <a:lstStyle/>
          <a:p>
            <a:pPr eaLnBrk="1" hangingPunct="1"/>
            <a:endParaRPr lang="da-DK" smtClean="0">
              <a:solidFill>
                <a:srgbClr val="000000"/>
              </a:solidFill>
            </a:endParaRPr>
          </a:p>
          <a:p>
            <a:pPr eaLnBrk="1" hangingPunct="1"/>
            <a:endParaRPr lang="da-DK" smtClean="0">
              <a:solidFill>
                <a:srgbClr val="000000"/>
              </a:solidFill>
            </a:endParaRPr>
          </a:p>
          <a:p>
            <a:pPr eaLnBrk="1" hangingPunct="1"/>
            <a:endParaRPr lang="da-DK" smtClean="0">
              <a:solidFill>
                <a:srgbClr val="000000"/>
              </a:solidFill>
            </a:endParaRPr>
          </a:p>
          <a:p>
            <a:pPr eaLnBrk="1" hangingPunct="1"/>
            <a:endParaRPr lang="da-DK" smtClean="0">
              <a:solidFill>
                <a:srgbClr val="000000"/>
              </a:solidFill>
            </a:endParaRPr>
          </a:p>
        </p:txBody>
      </p:sp>
      <p:sp>
        <p:nvSpPr>
          <p:cNvPr id="41987" name="Tekstboks 5"/>
          <p:cNvSpPr txBox="1">
            <a:spLocks noChangeArrowheads="1"/>
          </p:cNvSpPr>
          <p:nvPr/>
        </p:nvSpPr>
        <p:spPr bwMode="auto">
          <a:xfrm>
            <a:off x="8316416" y="1643063"/>
            <a:ext cx="4104456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a-DK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179513" y="285750"/>
            <a:ext cx="8678738" cy="1262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3600" dirty="0">
                <a:solidFill>
                  <a:srgbClr val="FF6600"/>
                </a:solidFill>
                <a:latin typeface="+mn-lt"/>
              </a:rPr>
              <a:t>       </a:t>
            </a:r>
            <a:r>
              <a:rPr lang="da-DK" sz="4400" b="1" dirty="0">
                <a:solidFill>
                  <a:srgbClr val="FF6600"/>
                </a:solidFill>
                <a:latin typeface="+mn-lt"/>
              </a:rPr>
              <a:t>Spørgsmål?</a:t>
            </a:r>
            <a:endParaRPr lang="da-DK" sz="3200" b="1" dirty="0">
              <a:solidFill>
                <a:srgbClr val="FF66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                                   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0" y="6286500"/>
            <a:ext cx="4214813" cy="584200"/>
          </a:xfrm>
          <a:prstGeom prst="rect">
            <a:avLst/>
          </a:prstGeom>
          <a:solidFill>
            <a:srgbClr val="FF66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3200" dirty="0" err="1">
                <a:solidFill>
                  <a:schemeClr val="bg1"/>
                </a:solidFill>
                <a:latin typeface="+mn-lt"/>
              </a:rPr>
              <a:t>www.litteratursiden.dk</a:t>
            </a:r>
            <a:endParaRPr lang="da-DK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571473" y="1340768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da-DK" sz="2400" i="1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da-DK" sz="24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41992" name="Tekstboks 10"/>
          <p:cNvSpPr txBox="1">
            <a:spLocks noChangeArrowheads="1"/>
          </p:cNvSpPr>
          <p:nvPr/>
        </p:nvSpPr>
        <p:spPr bwMode="auto">
          <a:xfrm>
            <a:off x="0" y="5357813"/>
            <a:ext cx="2071688" cy="3698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chemeClr val="bg1"/>
                </a:solidFill>
              </a:rPr>
              <a:t>lva@aarhus.dk</a:t>
            </a:r>
          </a:p>
        </p:txBody>
      </p:sp>
      <p:pic>
        <p:nvPicPr>
          <p:cNvPr id="10" name="Billede 2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844824"/>
            <a:ext cx="59626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147050" cy="1589088"/>
          </a:xfrm>
        </p:spPr>
        <p:txBody>
          <a:bodyPr/>
          <a:lstStyle/>
          <a:p>
            <a:pPr eaLnBrk="1" hangingPunct="1"/>
            <a:r>
              <a:rPr lang="da-DK" b="1" dirty="0" smtClean="0">
                <a:solidFill>
                  <a:srgbClr val="FF6600"/>
                </a:solidFill>
              </a:rPr>
              <a:t>Litteratursiden kort og godt</a:t>
            </a:r>
          </a:p>
        </p:txBody>
      </p:sp>
      <p:sp>
        <p:nvSpPr>
          <p:cNvPr id="18434" name="Pladsholder til indhold 2"/>
          <p:cNvSpPr>
            <a:spLocks noGrp="1"/>
          </p:cNvSpPr>
          <p:nvPr>
            <p:ph idx="1"/>
          </p:nvPr>
        </p:nvSpPr>
        <p:spPr>
          <a:xfrm>
            <a:off x="0" y="1785938"/>
            <a:ext cx="9144000" cy="424021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da-DK" sz="2800" dirty="0" smtClean="0">
                <a:solidFill>
                  <a:prstClr val="black"/>
                </a:solidFill>
              </a:rPr>
              <a:t>Målgruppen: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da-DK" sz="2800" dirty="0" smtClean="0">
                <a:solidFill>
                  <a:prstClr val="black"/>
                </a:solidFill>
              </a:rPr>
              <a:t>Voksne lystlæsere &amp; studerende</a:t>
            </a:r>
          </a:p>
          <a:p>
            <a:pPr eaLnBrk="1" hangingPunct="1">
              <a:buFont typeface="Arial" charset="0"/>
              <a:buNone/>
              <a:defRPr/>
            </a:pPr>
            <a:endParaRPr lang="da-DK" dirty="0" smtClean="0"/>
          </a:p>
        </p:txBody>
      </p:sp>
      <p:sp>
        <p:nvSpPr>
          <p:cNvPr id="18435" name="Tekstboks 5"/>
          <p:cNvSpPr txBox="1">
            <a:spLocks noChangeArrowheads="1"/>
          </p:cNvSpPr>
          <p:nvPr/>
        </p:nvSpPr>
        <p:spPr bwMode="auto">
          <a:xfrm>
            <a:off x="395536" y="1556792"/>
            <a:ext cx="8280920" cy="52322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800" b="1" dirty="0">
                <a:solidFill>
                  <a:schemeClr val="bg1"/>
                </a:solidFill>
                <a:latin typeface="Calibri" pitchFamily="34" charset="0"/>
              </a:rPr>
              <a:t>Mission</a:t>
            </a:r>
            <a:r>
              <a:rPr lang="da-DK" sz="2800" dirty="0">
                <a:solidFill>
                  <a:schemeClr val="bg1"/>
                </a:solidFill>
                <a:latin typeface="Calibri" pitchFamily="34" charset="0"/>
              </a:rPr>
              <a:t>: At få (flere) folk til at </a:t>
            </a:r>
            <a:r>
              <a:rPr lang="da-DK" sz="2800" dirty="0" smtClean="0">
                <a:solidFill>
                  <a:schemeClr val="bg1"/>
                </a:solidFill>
                <a:latin typeface="Calibri" pitchFamily="34" charset="0"/>
              </a:rPr>
              <a:t>læse og debattere bøger   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0" y="6334125"/>
            <a:ext cx="2357438" cy="523875"/>
          </a:xfrm>
          <a:prstGeom prst="rect">
            <a:avLst/>
          </a:prstGeom>
          <a:solidFill>
            <a:srgbClr val="FF66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a-DK" sz="2800" dirty="0">
                <a:solidFill>
                  <a:schemeClr val="bg1"/>
                </a:solidFill>
                <a:latin typeface="+mn-lt"/>
              </a:rPr>
              <a:t>I luften i 2002</a:t>
            </a:r>
          </a:p>
        </p:txBody>
      </p:sp>
      <p:sp>
        <p:nvSpPr>
          <p:cNvPr id="18437" name="Rektangel 10"/>
          <p:cNvSpPr>
            <a:spLocks noChangeArrowheads="1"/>
          </p:cNvSpPr>
          <p:nvPr/>
        </p:nvSpPr>
        <p:spPr bwMode="auto">
          <a:xfrm>
            <a:off x="1201738" y="865188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solidFill>
                  <a:srgbClr val="000000"/>
                </a:solidFill>
                <a:latin typeface="Calibri" pitchFamily="34" charset="0"/>
              </a:rPr>
              <a:t>8</a:t>
            </a:r>
            <a:endParaRPr lang="da-DK">
              <a:latin typeface="Calibri" pitchFamily="34" charset="0"/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1043608" y="2348880"/>
            <a:ext cx="6696744" cy="523220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sz="2800" dirty="0" smtClean="0">
                <a:solidFill>
                  <a:schemeClr val="bg1"/>
                </a:solidFill>
                <a:latin typeface="+mn-lt"/>
              </a:rPr>
              <a:t>Sider med indhold: ca. 20.000  + </a:t>
            </a:r>
            <a:r>
              <a:rPr lang="da-DK" sz="2800" dirty="0" err="1" smtClean="0">
                <a:solidFill>
                  <a:schemeClr val="bg1"/>
                </a:solidFill>
                <a:latin typeface="+mn-lt"/>
              </a:rPr>
              <a:t>bogposter</a:t>
            </a:r>
            <a:r>
              <a:rPr lang="da-DK" sz="2800" dirty="0" smtClean="0">
                <a:solidFill>
                  <a:schemeClr val="bg1"/>
                </a:solidFill>
                <a:latin typeface="+mn-lt"/>
              </a:rPr>
              <a:t> </a:t>
            </a:r>
            <a:endParaRPr lang="da-DK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440" name="Rektangel 17"/>
          <p:cNvSpPr>
            <a:spLocks noChangeArrowheads="1"/>
          </p:cNvSpPr>
          <p:nvPr/>
        </p:nvSpPr>
        <p:spPr bwMode="auto">
          <a:xfrm>
            <a:off x="4714844" y="5517232"/>
            <a:ext cx="4429156" cy="52322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sz="2800" b="1" dirty="0">
                <a:solidFill>
                  <a:schemeClr val="bg1"/>
                </a:solidFill>
                <a:latin typeface="+mn-lt"/>
              </a:rPr>
              <a:t>Besøg: </a:t>
            </a:r>
            <a:r>
              <a:rPr lang="da-DK" sz="2800" b="1" dirty="0" smtClean="0">
                <a:solidFill>
                  <a:schemeClr val="bg1"/>
                </a:solidFill>
                <a:latin typeface="+mn-lt"/>
              </a:rPr>
              <a:t>132.000 </a:t>
            </a:r>
            <a:r>
              <a:rPr lang="da-DK" sz="2800" dirty="0" smtClean="0">
                <a:solidFill>
                  <a:schemeClr val="bg1"/>
                </a:solidFill>
                <a:latin typeface="+mn-lt"/>
              </a:rPr>
              <a:t>pr</a:t>
            </a:r>
            <a:r>
              <a:rPr lang="da-DK" sz="2800" dirty="0">
                <a:solidFill>
                  <a:schemeClr val="bg1"/>
                </a:solidFill>
                <a:latin typeface="+mn-lt"/>
              </a:rPr>
              <a:t>. måned</a:t>
            </a:r>
          </a:p>
        </p:txBody>
      </p:sp>
      <p:sp>
        <p:nvSpPr>
          <p:cNvPr id="18441" name="Tekstboks 18"/>
          <p:cNvSpPr txBox="1">
            <a:spLocks noChangeArrowheads="1"/>
          </p:cNvSpPr>
          <p:nvPr/>
        </p:nvSpPr>
        <p:spPr bwMode="auto">
          <a:xfrm>
            <a:off x="142875" y="5429250"/>
            <a:ext cx="4500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/>
            <a:endParaRPr lang="da-DK"/>
          </a:p>
        </p:txBody>
      </p:sp>
      <p:sp>
        <p:nvSpPr>
          <p:cNvPr id="18442" name="Tekstboks 13"/>
          <p:cNvSpPr txBox="1">
            <a:spLocks noChangeArrowheads="1"/>
          </p:cNvSpPr>
          <p:nvPr/>
        </p:nvSpPr>
        <p:spPr bwMode="auto">
          <a:xfrm flipH="1">
            <a:off x="16787897" y="3071810"/>
            <a:ext cx="45719" cy="52322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a-DK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1571604" y="3286124"/>
            <a:ext cx="5643602" cy="52322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chemeClr val="bg1"/>
                </a:solidFill>
              </a:rPr>
              <a:t>Synlig i bibliotekernes søgebaser</a:t>
            </a:r>
            <a:endParaRPr lang="da-DK" sz="2800" dirty="0">
              <a:solidFill>
                <a:schemeClr val="bg1"/>
              </a:solidFill>
            </a:endParaRPr>
          </a:p>
        </p:txBody>
      </p:sp>
      <p:sp>
        <p:nvSpPr>
          <p:cNvPr id="16" name="Tekstboks 15"/>
          <p:cNvSpPr txBox="1"/>
          <p:nvPr/>
        </p:nvSpPr>
        <p:spPr>
          <a:xfrm flipH="1">
            <a:off x="3131840" y="4293096"/>
            <a:ext cx="3384376" cy="52322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chemeClr val="bg1"/>
                </a:solidFill>
                <a:latin typeface="+mn-lt"/>
                <a:hlinkClick r:id="rId3"/>
              </a:rPr>
              <a:t>Adgang til lån og køb</a:t>
            </a:r>
            <a:endParaRPr lang="da-DK" sz="28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285750"/>
          </a:xfrm>
        </p:spPr>
        <p:txBody>
          <a:bodyPr/>
          <a:lstStyle/>
          <a:p>
            <a:r>
              <a:rPr lang="da-DK" b="1" dirty="0" smtClean="0">
                <a:solidFill>
                  <a:srgbClr val="FF6600"/>
                </a:solidFill>
              </a:rPr>
              <a:t/>
            </a:r>
            <a:br>
              <a:rPr lang="da-DK" b="1" dirty="0" smtClean="0">
                <a:solidFill>
                  <a:srgbClr val="FF6600"/>
                </a:solidFill>
              </a:rPr>
            </a:br>
            <a:r>
              <a:rPr lang="da-DK" b="1" dirty="0" smtClean="0">
                <a:solidFill>
                  <a:srgbClr val="FF6600"/>
                </a:solidFill>
              </a:rPr>
              <a:t>Redaktion og indhold</a:t>
            </a:r>
          </a:p>
        </p:txBody>
      </p:sp>
      <p:sp>
        <p:nvSpPr>
          <p:cNvPr id="20482" name="Undertitel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572272"/>
          </a:xfrm>
        </p:spPr>
        <p:txBody>
          <a:bodyPr/>
          <a:lstStyle/>
          <a:p>
            <a:pPr lvl="2" algn="l"/>
            <a:endParaRPr lang="da-DK" sz="3200" dirty="0" smtClean="0">
              <a:solidFill>
                <a:srgbClr val="FF6600"/>
              </a:solidFill>
              <a:latin typeface="Calibri" pitchFamily="34" charset="0"/>
            </a:endParaRPr>
          </a:p>
          <a:p>
            <a:pPr lvl="2" algn="l"/>
            <a:endParaRPr lang="da-DK" sz="3200" dirty="0" smtClean="0">
              <a:solidFill>
                <a:srgbClr val="FF6600"/>
              </a:solidFill>
              <a:latin typeface="Calibri" pitchFamily="34" charset="0"/>
            </a:endParaRPr>
          </a:p>
          <a:p>
            <a:pPr lvl="2" algn="l">
              <a:buFont typeface="Wingdings" pitchFamily="2" charset="2"/>
              <a:buChar char="Ø"/>
            </a:pPr>
            <a:endParaRPr lang="da-DK" sz="3200" dirty="0" smtClean="0">
              <a:solidFill>
                <a:srgbClr val="FF6600"/>
              </a:solidFill>
              <a:latin typeface="Calibri" pitchFamily="34" charset="0"/>
            </a:endParaRPr>
          </a:p>
          <a:p>
            <a:pPr lvl="2" algn="l">
              <a:buFont typeface="Wingdings" pitchFamily="2" charset="2"/>
              <a:buChar char="Ø"/>
            </a:pPr>
            <a:r>
              <a:rPr lang="da-DK" sz="3200" dirty="0" smtClean="0">
                <a:solidFill>
                  <a:srgbClr val="FF6600"/>
                </a:solidFill>
                <a:latin typeface="Calibri" pitchFamily="34" charset="0"/>
              </a:rPr>
              <a:t> Redaktionelt indhold </a:t>
            </a:r>
            <a:r>
              <a:rPr lang="da-DK" sz="3200" dirty="0" smtClean="0">
                <a:solidFill>
                  <a:srgbClr val="FF6600"/>
                </a:solidFill>
              </a:rPr>
              <a:t>(orange ikon)</a:t>
            </a:r>
          </a:p>
          <a:p>
            <a:pPr lvl="3" algn="l">
              <a:buFont typeface="Wingdings" pitchFamily="2" charset="2"/>
              <a:buChar char="Ø"/>
            </a:pPr>
            <a:r>
              <a:rPr lang="da-DK" sz="2800" dirty="0" smtClean="0">
                <a:solidFill>
                  <a:srgbClr val="FF6600"/>
                </a:solidFill>
              </a:rPr>
              <a:t> </a:t>
            </a:r>
            <a:r>
              <a:rPr lang="da-DK" sz="2800" dirty="0" smtClean="0">
                <a:solidFill>
                  <a:srgbClr val="FF6600"/>
                </a:solidFill>
              </a:rPr>
              <a:t>Indhold </a:t>
            </a:r>
            <a:r>
              <a:rPr lang="da-DK" sz="2800" dirty="0" smtClean="0">
                <a:solidFill>
                  <a:srgbClr val="FF6600"/>
                </a:solidFill>
              </a:rPr>
              <a:t>godkendes af redaktør</a:t>
            </a:r>
          </a:p>
          <a:p>
            <a:pPr lvl="2" algn="l">
              <a:buFont typeface="Wingdings" pitchFamily="2" charset="2"/>
              <a:buChar char="Ø"/>
            </a:pPr>
            <a:endParaRPr lang="da-DK" sz="3200" dirty="0" smtClean="0">
              <a:solidFill>
                <a:srgbClr val="FF6600"/>
              </a:solidFill>
              <a:latin typeface="Calibri" pitchFamily="34" charset="0"/>
            </a:endParaRPr>
          </a:p>
          <a:p>
            <a:pPr lvl="2" algn="l">
              <a:buFont typeface="Wingdings" pitchFamily="2" charset="2"/>
              <a:buChar char="Ø"/>
            </a:pPr>
            <a:r>
              <a:rPr lang="da-DK" sz="3200" dirty="0" smtClean="0">
                <a:solidFill>
                  <a:srgbClr val="FF6600"/>
                </a:solidFill>
                <a:latin typeface="Calibri" pitchFamily="34" charset="0"/>
              </a:rPr>
              <a:t> </a:t>
            </a:r>
            <a:r>
              <a:rPr lang="da-DK" sz="3200" dirty="0" err="1" smtClean="0">
                <a:solidFill>
                  <a:srgbClr val="FF6600"/>
                </a:solidFill>
                <a:latin typeface="Calibri" pitchFamily="34" charset="0"/>
              </a:rPr>
              <a:t>Brugerskabt</a:t>
            </a:r>
            <a:r>
              <a:rPr lang="da-DK" sz="3200" dirty="0" smtClean="0">
                <a:solidFill>
                  <a:srgbClr val="FF6600"/>
                </a:solidFill>
                <a:latin typeface="Calibri" pitchFamily="34" charset="0"/>
              </a:rPr>
              <a:t> indhold via profil </a:t>
            </a:r>
            <a:r>
              <a:rPr lang="da-DK" sz="3200" dirty="0" smtClean="0">
                <a:solidFill>
                  <a:srgbClr val="FF6600"/>
                </a:solidFill>
                <a:hlinkClick r:id="rId2"/>
              </a:rPr>
              <a:t>(blåt ikon)</a:t>
            </a:r>
            <a:endParaRPr lang="da-DK" sz="3200" dirty="0" smtClean="0">
              <a:solidFill>
                <a:srgbClr val="FF6600"/>
              </a:solidFill>
            </a:endParaRPr>
          </a:p>
          <a:p>
            <a:pPr lvl="3" algn="l">
              <a:buFont typeface="Wingdings" pitchFamily="2" charset="2"/>
              <a:buChar char="Ø"/>
            </a:pPr>
            <a:r>
              <a:rPr lang="da-DK" sz="2800" dirty="0" smtClean="0">
                <a:solidFill>
                  <a:srgbClr val="FF6600"/>
                </a:solidFill>
              </a:rPr>
              <a:t> Anmeldelser, blogs , </a:t>
            </a:r>
            <a:r>
              <a:rPr lang="da-DK" sz="2800" dirty="0" smtClean="0">
                <a:solidFill>
                  <a:srgbClr val="FF6600"/>
                </a:solidFill>
              </a:rPr>
              <a:t>læseklubber, </a:t>
            </a:r>
            <a:r>
              <a:rPr lang="da-DK" sz="2800" dirty="0" smtClean="0">
                <a:solidFill>
                  <a:srgbClr val="FF6600"/>
                </a:solidFill>
              </a:rPr>
              <a:t>vises i </a:t>
            </a:r>
            <a:r>
              <a:rPr lang="da-DK" sz="2800" dirty="0" err="1" smtClean="0">
                <a:solidFill>
                  <a:srgbClr val="FF6600"/>
                </a:solidFill>
                <a:hlinkClick r:id="rId3"/>
              </a:rPr>
              <a:t>footer</a:t>
            </a:r>
            <a:endParaRPr lang="da-DK" sz="2800" dirty="0" smtClean="0">
              <a:solidFill>
                <a:srgbClr val="FF6600"/>
              </a:solidFill>
            </a:endParaRPr>
          </a:p>
          <a:p>
            <a:pPr lvl="3" algn="l">
              <a:buFont typeface="Wingdings" pitchFamily="2" charset="2"/>
              <a:buChar char="Ø"/>
            </a:pPr>
            <a:r>
              <a:rPr lang="da-DK" sz="2800" dirty="0" smtClean="0">
                <a:solidFill>
                  <a:srgbClr val="FF6600"/>
                </a:solidFill>
              </a:rPr>
              <a:t> </a:t>
            </a:r>
            <a:r>
              <a:rPr lang="da-DK" sz="2800" dirty="0" smtClean="0">
                <a:solidFill>
                  <a:srgbClr val="FF6600"/>
                </a:solidFill>
              </a:rPr>
              <a:t>Stigende </a:t>
            </a:r>
            <a:r>
              <a:rPr lang="da-DK" sz="2800" dirty="0" smtClean="0">
                <a:solidFill>
                  <a:srgbClr val="FF6600"/>
                </a:solidFill>
              </a:rPr>
              <a:t>kvalitet - h</a:t>
            </a:r>
            <a:r>
              <a:rPr lang="da-DK" sz="2800" dirty="0" smtClean="0">
                <a:solidFill>
                  <a:srgbClr val="FF6600"/>
                </a:solidFill>
                <a:latin typeface="Calibri" pitchFamily="34" charset="0"/>
              </a:rPr>
              <a:t>vem er eksperten?</a:t>
            </a:r>
          </a:p>
          <a:p>
            <a:pPr lvl="3" algn="l">
              <a:buFont typeface="Wingdings" pitchFamily="2" charset="2"/>
              <a:buChar char="Ø"/>
            </a:pPr>
            <a:r>
              <a:rPr lang="da-DK" sz="2800" dirty="0" smtClean="0">
                <a:solidFill>
                  <a:srgbClr val="FF6600"/>
                </a:solidFill>
                <a:latin typeface="Calibri" pitchFamily="34" charset="0"/>
              </a:rPr>
              <a:t> Ofte på forsiden </a:t>
            </a:r>
          </a:p>
          <a:p>
            <a:pPr lvl="3" algn="l">
              <a:buFont typeface="Wingdings" pitchFamily="2" charset="2"/>
              <a:buChar char="Ø"/>
            </a:pPr>
            <a:r>
              <a:rPr lang="da-DK" sz="2800" dirty="0" smtClean="0">
                <a:solidFill>
                  <a:srgbClr val="FF6600"/>
                </a:solidFill>
                <a:latin typeface="Calibri" pitchFamily="34" charset="0"/>
              </a:rPr>
              <a:t> Retningslinjer</a:t>
            </a:r>
            <a:r>
              <a:rPr lang="da-DK" sz="2800" dirty="0" smtClean="0">
                <a:solidFill>
                  <a:srgbClr val="FF6600"/>
                </a:solidFill>
                <a:latin typeface="Calibri" pitchFamily="34" charset="0"/>
              </a:rPr>
              <a:t>, bl.a. reklame?</a:t>
            </a:r>
          </a:p>
          <a:p>
            <a:pPr lvl="3" algn="l">
              <a:buFont typeface="Wingdings" pitchFamily="2" charset="2"/>
              <a:buChar char="Ø"/>
            </a:pPr>
            <a:r>
              <a:rPr lang="da-DK" sz="2800" dirty="0" smtClean="0">
                <a:solidFill>
                  <a:srgbClr val="FF6600"/>
                </a:solidFill>
              </a:rPr>
              <a:t> Superbrugere </a:t>
            </a:r>
            <a:r>
              <a:rPr lang="da-DK" sz="2800" dirty="0" smtClean="0">
                <a:solidFill>
                  <a:srgbClr val="FF6600"/>
                </a:solidFill>
              </a:rPr>
              <a:t>med særlige rettigheder?</a:t>
            </a:r>
          </a:p>
          <a:p>
            <a:pPr lvl="3" algn="l">
              <a:buFont typeface="Wingdings" pitchFamily="2" charset="2"/>
              <a:buChar char="Ø"/>
            </a:pPr>
            <a:endParaRPr lang="da-DK" sz="2800" dirty="0" smtClean="0">
              <a:solidFill>
                <a:srgbClr val="FF6600"/>
              </a:solidFill>
              <a:latin typeface="Calibri" pitchFamily="34" charset="0"/>
            </a:endParaRPr>
          </a:p>
          <a:p>
            <a:pPr lvl="2" algn="l"/>
            <a:endParaRPr lang="da-DK" sz="3200" dirty="0" smtClean="0">
              <a:solidFill>
                <a:srgbClr val="FF6600"/>
              </a:solidFill>
              <a:latin typeface="Calibri" pitchFamily="34" charset="0"/>
            </a:endParaRPr>
          </a:p>
          <a:p>
            <a:pPr lvl="2" algn="l"/>
            <a:endParaRPr lang="da-DK" sz="3200" b="1" dirty="0" smtClean="0">
              <a:solidFill>
                <a:srgbClr val="FF6600"/>
              </a:solidFill>
            </a:endParaRPr>
          </a:p>
          <a:p>
            <a:pPr lvl="2" algn="l"/>
            <a:endParaRPr lang="da-DK" sz="2800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ctrTitle"/>
          </p:nvPr>
        </p:nvSpPr>
        <p:spPr>
          <a:xfrm>
            <a:off x="1071538" y="2214554"/>
            <a:ext cx="8715435" cy="3829054"/>
          </a:xfrm>
        </p:spPr>
        <p:txBody>
          <a:bodyPr/>
          <a:lstStyle/>
          <a:p>
            <a:pPr algn="l" eaLnBrk="1" hangingPunct="1"/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>
                <a:solidFill>
                  <a:schemeClr val="bg1"/>
                </a:solidFill>
              </a:rPr>
              <a:t>g debatter i læseklubberne i de fysiske rum</a:t>
            </a:r>
            <a:br>
              <a:rPr lang="da-DK" dirty="0" smtClean="0">
                <a:solidFill>
                  <a:schemeClr val="bg1"/>
                </a:solidFill>
              </a:rPr>
            </a:br>
            <a:r>
              <a:rPr lang="da-DK" dirty="0" smtClean="0">
                <a:solidFill>
                  <a:schemeClr val="bg1"/>
                </a:solidFill>
              </a:rPr>
              <a:t/>
            </a:r>
            <a:br>
              <a:rPr lang="da-DK" dirty="0" smtClean="0">
                <a:solidFill>
                  <a:schemeClr val="bg1"/>
                </a:solidFill>
              </a:rPr>
            </a:br>
            <a:endParaRPr lang="da-DK" dirty="0" smtClean="0"/>
          </a:p>
        </p:txBody>
      </p:sp>
      <p:sp>
        <p:nvSpPr>
          <p:cNvPr id="22530" name="Titel 4"/>
          <p:cNvSpPr>
            <a:spLocks noGrp="1"/>
          </p:cNvSpPr>
          <p:nvPr>
            <p:ph type="ctrTitle"/>
          </p:nvPr>
        </p:nvSpPr>
        <p:spPr>
          <a:xfrm>
            <a:off x="395288" y="0"/>
            <a:ext cx="8748712" cy="1214438"/>
          </a:xfrm>
        </p:spPr>
        <p:txBody>
          <a:bodyPr/>
          <a:lstStyle/>
          <a:p>
            <a:pPr eaLnBrk="1" hangingPunct="1"/>
            <a:r>
              <a:rPr lang="da-DK" sz="3600" dirty="0" smtClean="0">
                <a:solidFill>
                  <a:srgbClr val="FF6600"/>
                </a:solidFill>
              </a:rPr>
              <a:t/>
            </a:r>
            <a:br>
              <a:rPr lang="da-DK" sz="3600" dirty="0" smtClean="0">
                <a:solidFill>
                  <a:srgbClr val="FF6600"/>
                </a:solidFill>
              </a:rPr>
            </a:br>
            <a:r>
              <a:rPr lang="da-DK" b="1" dirty="0" err="1" smtClean="0">
                <a:solidFill>
                  <a:srgbClr val="FF6600"/>
                </a:solidFill>
              </a:rPr>
              <a:t>Community</a:t>
            </a:r>
            <a:r>
              <a:rPr lang="da-DK" b="1" dirty="0" smtClean="0">
                <a:solidFill>
                  <a:srgbClr val="FF6600"/>
                </a:solidFill>
              </a:rPr>
              <a:t> </a:t>
            </a:r>
            <a:br>
              <a:rPr lang="da-DK" b="1" dirty="0" smtClean="0">
                <a:solidFill>
                  <a:srgbClr val="FF6600"/>
                </a:solidFill>
              </a:rPr>
            </a:br>
            <a:endParaRPr lang="da-DK" b="1" dirty="0" smtClean="0">
              <a:solidFill>
                <a:srgbClr val="FF6600"/>
              </a:solidFill>
            </a:endParaRPr>
          </a:p>
        </p:txBody>
      </p:sp>
      <p:sp>
        <p:nvSpPr>
          <p:cNvPr id="11" name="Text Box 14"/>
          <p:cNvSpPr txBox="1">
            <a:spLocks noGrp="1" noChangeArrowheads="1"/>
          </p:cNvSpPr>
          <p:nvPr>
            <p:ph type="subTitle" idx="1"/>
          </p:nvPr>
        </p:nvSpPr>
        <p:spPr>
          <a:xfrm>
            <a:off x="2571736" y="1124744"/>
            <a:ext cx="6104720" cy="1569660"/>
          </a:xfrm>
          <a:solidFill>
            <a:srgbClr val="FF6600"/>
          </a:solidFill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da-DK" sz="2400" dirty="0" smtClean="0">
                <a:solidFill>
                  <a:schemeClr val="bg1"/>
                </a:solidFill>
                <a:latin typeface="Calibri" pitchFamily="34" charset="0"/>
              </a:rPr>
              <a:t>Da bogen kom ud, håbede jeg virkelig, at nogen ville tage den op til debat her på litteratursiden, og at jeg ville få lejlighed til at møde nogle læsere her.”</a:t>
            </a:r>
            <a:r>
              <a:rPr lang="da-DK" sz="2400" dirty="0" smtClean="0">
                <a:solidFill>
                  <a:schemeClr val="bg1"/>
                </a:solidFill>
              </a:rPr>
              <a:t>		    Birgithe Kosovic</a:t>
            </a:r>
            <a:endParaRPr lang="da-DK" sz="2400" dirty="0"/>
          </a:p>
        </p:txBody>
      </p:sp>
      <p:pic>
        <p:nvPicPr>
          <p:cNvPr id="22534" name="Picture 4" descr="L:\HB\Projekter\Projekter 2011\Litteratursiden 2011\DB's årsmøde 9. - 11.marts\kosov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636912"/>
            <a:ext cx="1728192" cy="200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" descr="Bogens forsi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500042"/>
            <a:ext cx="107156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ktangel 9"/>
          <p:cNvSpPr/>
          <p:nvPr/>
        </p:nvSpPr>
        <p:spPr>
          <a:xfrm rot="10800000" flipV="1">
            <a:off x="1043608" y="4662752"/>
            <a:ext cx="7436392" cy="1815882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da-DK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a-DK" sz="2800" dirty="0" smtClean="0">
                <a:solidFill>
                  <a:schemeClr val="bg1"/>
                </a:solidFill>
                <a:latin typeface="+mn-lt"/>
              </a:rPr>
              <a:t>Deler </a:t>
            </a:r>
            <a:r>
              <a:rPr lang="da-DK" sz="2800" dirty="0" smtClean="0">
                <a:solidFill>
                  <a:schemeClr val="bg1"/>
                </a:solidFill>
                <a:latin typeface="+mn-lt"/>
              </a:rPr>
              <a:t>læseoplevelse  i virtuelt fællesskab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da-DK" sz="2800" dirty="0" smtClean="0">
                <a:solidFill>
                  <a:schemeClr val="bg1"/>
                </a:solidFill>
                <a:latin typeface="+mn-lt"/>
              </a:rPr>
              <a:t> Inspirerer  – lige så meget som ”eksperten”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da-DK" sz="2800" dirty="0" smtClean="0">
                <a:solidFill>
                  <a:schemeClr val="bg1"/>
                </a:solidFill>
                <a:latin typeface="+mn-lt"/>
              </a:rPr>
              <a:t> Ejerskab </a:t>
            </a:r>
            <a:r>
              <a:rPr lang="da-DK" sz="2800" dirty="0" smtClean="0">
                <a:solidFill>
                  <a:schemeClr val="bg1"/>
                </a:solidFill>
                <a:latin typeface="+mn-lt"/>
              </a:rPr>
              <a:t>og involvering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da-DK" sz="2800" dirty="0" smtClean="0">
                <a:solidFill>
                  <a:schemeClr val="bg1"/>
                </a:solidFill>
                <a:latin typeface="+mn-lt"/>
              </a:rPr>
              <a:t> Relationelle </a:t>
            </a:r>
            <a:r>
              <a:rPr lang="da-DK" sz="2800" dirty="0" smtClean="0">
                <a:solidFill>
                  <a:schemeClr val="bg1"/>
                </a:solidFill>
                <a:latin typeface="+mn-lt"/>
              </a:rPr>
              <a:t>ydelser</a:t>
            </a:r>
            <a:endParaRPr lang="da-DK" sz="28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da-DK" b="1" dirty="0" smtClean="0">
                <a:solidFill>
                  <a:srgbClr val="FF6600"/>
                </a:solidFill>
              </a:rPr>
              <a:t>Indhold via </a:t>
            </a:r>
            <a:r>
              <a:rPr lang="da-DK" b="1" dirty="0" err="1" smtClean="0">
                <a:solidFill>
                  <a:srgbClr val="FF6600"/>
                </a:solidFill>
              </a:rPr>
              <a:t>feed</a:t>
            </a:r>
            <a:r>
              <a:rPr lang="da-DK" b="1" dirty="0" smtClean="0">
                <a:solidFill>
                  <a:srgbClr val="FF6600"/>
                </a:solidFill>
              </a:rPr>
              <a:t> til </a:t>
            </a:r>
            <a:r>
              <a:rPr lang="da-DK" b="1" dirty="0" err="1" smtClean="0">
                <a:solidFill>
                  <a:srgbClr val="FF6600"/>
                </a:solidFill>
              </a:rPr>
              <a:t>dr.dk</a:t>
            </a:r>
            <a:endParaRPr lang="da-DK" b="1" dirty="0">
              <a:solidFill>
                <a:srgbClr val="FF6600"/>
              </a:solidFill>
            </a:endParaRPr>
          </a:p>
        </p:txBody>
      </p:sp>
      <p:pic>
        <p:nvPicPr>
          <p:cNvPr id="3074" name="Picture 2" descr="C:\Documents and Settings\azkbc20\Skrivebord\DR_screendum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1" y="1428736"/>
            <a:ext cx="5429264" cy="5429264"/>
          </a:xfrm>
          <a:prstGeom prst="rect">
            <a:avLst/>
          </a:prstGeom>
          <a:noFill/>
        </p:spPr>
      </p:pic>
      <p:sp>
        <p:nvSpPr>
          <p:cNvPr id="6" name="Tekstboks 9"/>
          <p:cNvSpPr txBox="1">
            <a:spLocks noChangeArrowheads="1"/>
          </p:cNvSpPr>
          <p:nvPr/>
        </p:nvSpPr>
        <p:spPr bwMode="auto">
          <a:xfrm>
            <a:off x="0" y="2636912"/>
            <a:ext cx="4211960" cy="9603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I</a:t>
            </a:r>
            <a:r>
              <a:rPr lang="da-DK" sz="2800" dirty="0" err="1" smtClean="0">
                <a:solidFill>
                  <a:schemeClr val="bg1"/>
                </a:solidFill>
                <a:latin typeface="Calibri" pitchFamily="34" charset="0"/>
              </a:rPr>
              <a:t>ndhold</a:t>
            </a:r>
            <a:r>
              <a:rPr lang="da-DK" sz="2800" dirty="0" smtClean="0">
                <a:solidFill>
                  <a:schemeClr val="bg1"/>
                </a:solidFill>
                <a:latin typeface="Calibri" pitchFamily="34" charset="0"/>
              </a:rPr>
              <a:t> og debatter på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web,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tv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, radio,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læseklubber</a:t>
            </a:r>
            <a:endParaRPr lang="da-DK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da-DK" b="1" dirty="0" smtClean="0">
                <a:solidFill>
                  <a:srgbClr val="FF6600"/>
                </a:solidFill>
              </a:rPr>
              <a:t/>
            </a:r>
            <a:br>
              <a:rPr lang="da-DK" b="1" dirty="0" smtClean="0">
                <a:solidFill>
                  <a:srgbClr val="FF6600"/>
                </a:solidFill>
              </a:rPr>
            </a:br>
            <a:r>
              <a:rPr lang="da-DK" b="1" dirty="0" smtClean="0">
                <a:solidFill>
                  <a:srgbClr val="FF6600"/>
                </a:solidFill>
              </a:rPr>
              <a:t>Redaktionel profil - afsæt</a:t>
            </a:r>
          </a:p>
        </p:txBody>
      </p:sp>
      <p:sp>
        <p:nvSpPr>
          <p:cNvPr id="27650" name="Pladsholder til indhold 2"/>
          <p:cNvSpPr>
            <a:spLocks noGrp="1"/>
          </p:cNvSpPr>
          <p:nvPr>
            <p:ph idx="1"/>
          </p:nvPr>
        </p:nvSpPr>
        <p:spPr>
          <a:xfrm>
            <a:off x="428596" y="1928802"/>
            <a:ext cx="8715404" cy="438150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da-DK" dirty="0" smtClean="0">
                <a:solidFill>
                  <a:srgbClr val="FF6600"/>
                </a:solidFill>
              </a:rPr>
              <a:t>Materialer kræver  - personlig – formidling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da-DK" dirty="0" smtClean="0">
                <a:solidFill>
                  <a:srgbClr val="FF6600"/>
                </a:solidFill>
              </a:rPr>
              <a:t>Bibliotekaren tæt på læseren</a:t>
            </a:r>
          </a:p>
          <a:p>
            <a:pPr>
              <a:buFont typeface="Wingdings" pitchFamily="2" charset="2"/>
              <a:buChar char="Ø"/>
            </a:pPr>
            <a:r>
              <a:rPr lang="da-DK" dirty="0" smtClean="0">
                <a:solidFill>
                  <a:srgbClr val="FF6600"/>
                </a:solidFill>
              </a:rPr>
              <a:t>   Inspiration, oplysninger og viden</a:t>
            </a:r>
          </a:p>
          <a:p>
            <a:pPr>
              <a:buFont typeface="Wingdings" pitchFamily="2" charset="2"/>
              <a:buChar char="Ø"/>
            </a:pPr>
            <a:r>
              <a:rPr lang="da-DK" dirty="0" smtClean="0">
                <a:solidFill>
                  <a:srgbClr val="FF6600"/>
                </a:solidFill>
              </a:rPr>
              <a:t>   Læseoplevelser og dialog om bøger</a:t>
            </a:r>
          </a:p>
          <a:p>
            <a:pPr>
              <a:buFont typeface="Wingdings" pitchFamily="2" charset="2"/>
              <a:buChar char="Ø"/>
            </a:pPr>
            <a:r>
              <a:rPr lang="da-DK" dirty="0" smtClean="0">
                <a:solidFill>
                  <a:srgbClr val="FF6600"/>
                </a:solidFill>
              </a:rPr>
              <a:t>   Debat, kant, holdning,  f.eks. via blog</a:t>
            </a:r>
          </a:p>
          <a:p>
            <a:pPr>
              <a:buFont typeface="Wingdings" pitchFamily="2" charset="2"/>
              <a:buChar char="Ø"/>
            </a:pPr>
            <a:r>
              <a:rPr lang="da-DK" dirty="0" smtClean="0">
                <a:solidFill>
                  <a:srgbClr val="FF6600"/>
                </a:solidFill>
              </a:rPr>
              <a:t>   Formidling uafhængig af medie        </a:t>
            </a:r>
          </a:p>
          <a:p>
            <a:pPr>
              <a:defRPr/>
            </a:pPr>
            <a:endParaRPr lang="da-DK" dirty="0" smtClean="0"/>
          </a:p>
          <a:p>
            <a:pPr>
              <a:buFont typeface="Wingdings" pitchFamily="2" charset="2"/>
              <a:buChar char="Ø"/>
            </a:pPr>
            <a:endParaRPr lang="da-DK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da-DK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None/>
            </a:pPr>
            <a:endParaRPr lang="da-DK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None/>
            </a:pPr>
            <a:endParaRPr lang="da-DK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da-DK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da-DK" dirty="0" smtClean="0">
              <a:solidFill>
                <a:srgbClr val="FF6600"/>
              </a:solidFill>
            </a:endParaRPr>
          </a:p>
        </p:txBody>
      </p:sp>
      <p:pic>
        <p:nvPicPr>
          <p:cNvPr id="5" name="Picture 2" descr="C:\Documents and Settings\azkbc20\Skrivebord\hippi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581130"/>
            <a:ext cx="1428750" cy="207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ctrTitle"/>
          </p:nvPr>
        </p:nvSpPr>
        <p:spPr>
          <a:xfrm>
            <a:off x="685800" y="-214313"/>
            <a:ext cx="7772400" cy="2143126"/>
          </a:xfrm>
        </p:spPr>
        <p:txBody>
          <a:bodyPr/>
          <a:lstStyle/>
          <a:p>
            <a:r>
              <a:rPr lang="da-DK" b="1" dirty="0" smtClean="0">
                <a:solidFill>
                  <a:srgbClr val="FF6600"/>
                </a:solidFill>
              </a:rPr>
              <a:t>Valg af indhold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57188" y="1643049"/>
            <a:ext cx="8786812" cy="4786325"/>
          </a:xfrm>
        </p:spPr>
        <p:txBody>
          <a:bodyPr/>
          <a:lstStyle/>
          <a:p>
            <a:pPr algn="l">
              <a:buFont typeface="Wingdings" pitchFamily="2" charset="2"/>
              <a:buChar char="Ø"/>
              <a:defRPr/>
            </a:pPr>
            <a:r>
              <a:rPr lang="da-DK" dirty="0" smtClean="0">
                <a:solidFill>
                  <a:srgbClr val="FF6600"/>
                </a:solidFill>
              </a:rPr>
              <a:t> Alt er ikke lige godt  - anmeldelser på dagen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da-DK" dirty="0" smtClean="0">
                <a:solidFill>
                  <a:srgbClr val="FF6600"/>
                </a:solidFill>
              </a:rPr>
              <a:t> Flere </a:t>
            </a:r>
            <a:r>
              <a:rPr lang="da-DK" dirty="0" err="1" smtClean="0">
                <a:solidFill>
                  <a:srgbClr val="FF6600"/>
                </a:solidFill>
              </a:rPr>
              <a:t>mainstreambøger</a:t>
            </a:r>
            <a:r>
              <a:rPr lang="da-DK" dirty="0" smtClean="0">
                <a:solidFill>
                  <a:srgbClr val="FF6600"/>
                </a:solidFill>
              </a:rPr>
              <a:t> fravælges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da-DK" dirty="0" smtClean="0">
                <a:solidFill>
                  <a:srgbClr val="FF6600"/>
                </a:solidFill>
              </a:rPr>
              <a:t> Fokus på kvalitet, f.eks. klassikere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da-DK" dirty="0" smtClean="0">
                <a:solidFill>
                  <a:srgbClr val="FF6600"/>
                </a:solidFill>
              </a:rPr>
              <a:t> Skal man give folk det de ønsker eller overraske?</a:t>
            </a:r>
          </a:p>
          <a:p>
            <a:pPr algn="l">
              <a:buFont typeface="Wingdings" pitchFamily="2" charset="2"/>
              <a:buChar char="Ø"/>
              <a:defRPr/>
            </a:pPr>
            <a:endParaRPr lang="da-DK" dirty="0" smtClean="0">
              <a:solidFill>
                <a:srgbClr val="FF6600"/>
              </a:solidFill>
            </a:endParaRPr>
          </a:p>
          <a:p>
            <a:pPr algn="l">
              <a:buFont typeface="Wingdings" pitchFamily="2" charset="2"/>
              <a:buChar char="Ø"/>
              <a:defRPr/>
            </a:pPr>
            <a:r>
              <a:rPr lang="da-DK" dirty="0" smtClean="0">
                <a:solidFill>
                  <a:srgbClr val="FF6600"/>
                </a:solidFill>
              </a:rPr>
              <a:t> Betydning - statistik!</a:t>
            </a:r>
          </a:p>
          <a:p>
            <a:pPr algn="l">
              <a:defRPr/>
            </a:pPr>
            <a:r>
              <a:rPr lang="da-DK" dirty="0" smtClean="0">
                <a:solidFill>
                  <a:srgbClr val="FF6600"/>
                </a:solidFill>
              </a:rPr>
              <a:t>ex. quizzer, anmeldelser, portrætter</a:t>
            </a:r>
          </a:p>
          <a:p>
            <a:pPr algn="l">
              <a:defRPr/>
            </a:pPr>
            <a:endParaRPr lang="da-DK" dirty="0" smtClean="0">
              <a:solidFill>
                <a:srgbClr val="FF6600"/>
              </a:solidFill>
            </a:endParaRPr>
          </a:p>
          <a:p>
            <a:pPr algn="l">
              <a:buFont typeface="Wingdings" pitchFamily="2" charset="2"/>
              <a:buChar char="Ø"/>
              <a:defRPr/>
            </a:pPr>
            <a:endParaRPr lang="da-DK" dirty="0" smtClean="0">
              <a:solidFill>
                <a:srgbClr val="FF6600"/>
              </a:solidFill>
            </a:endParaRPr>
          </a:p>
          <a:p>
            <a:pPr>
              <a:buFontTx/>
              <a:buChar char="-"/>
              <a:defRPr/>
            </a:pP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ctrTitle"/>
          </p:nvPr>
        </p:nvSpPr>
        <p:spPr>
          <a:xfrm>
            <a:off x="214313" y="142875"/>
            <a:ext cx="9144000" cy="1413917"/>
          </a:xfrm>
        </p:spPr>
        <p:txBody>
          <a:bodyPr/>
          <a:lstStyle/>
          <a:p>
            <a:r>
              <a:rPr lang="da-DK" b="1" dirty="0" smtClean="0">
                <a:solidFill>
                  <a:srgbClr val="FF6600"/>
                </a:solidFill>
              </a:rPr>
              <a:t>Redaktionsprincipper på </a:t>
            </a:r>
            <a:r>
              <a:rPr lang="da-DK" b="1" dirty="0" smtClean="0">
                <a:solidFill>
                  <a:srgbClr val="FF6600"/>
                </a:solidFill>
              </a:rPr>
              <a:t>forsiden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4299949"/>
          </a:xfrm>
        </p:spPr>
        <p:txBody>
          <a:bodyPr/>
          <a:lstStyle/>
          <a:p>
            <a:pPr marL="514350" indent="-514350" algn="l">
              <a:buFont typeface="Wingdings" pitchFamily="2" charset="2"/>
              <a:buChar char="Ø"/>
              <a:defRPr/>
            </a:pPr>
            <a:r>
              <a:rPr lang="da-DK" dirty="0" smtClean="0">
                <a:solidFill>
                  <a:srgbClr val="FF6600"/>
                </a:solidFill>
                <a:hlinkClick r:id="rId2"/>
              </a:rPr>
              <a:t>Forside </a:t>
            </a:r>
            <a:r>
              <a:rPr lang="da-DK" dirty="0" smtClean="0">
                <a:solidFill>
                  <a:srgbClr val="FF6600"/>
                </a:solidFill>
              </a:rPr>
              <a:t>styres centralt</a:t>
            </a:r>
          </a:p>
          <a:p>
            <a:pPr marL="971550" lvl="1" indent="-514350" algn="l">
              <a:buFont typeface="Wingdings" pitchFamily="2" charset="2"/>
              <a:buChar char="Ø"/>
              <a:defRPr/>
            </a:pPr>
            <a:r>
              <a:rPr lang="da-DK" sz="3200" dirty="0" smtClean="0">
                <a:solidFill>
                  <a:srgbClr val="FF6600"/>
                </a:solidFill>
              </a:rPr>
              <a:t>Sektioner styres decentralt </a:t>
            </a:r>
          </a:p>
          <a:p>
            <a:pPr marL="1428750" lvl="2" indent="-514350" algn="l">
              <a:buFont typeface="Wingdings" pitchFamily="2" charset="2"/>
              <a:buChar char="Ø"/>
              <a:defRPr/>
            </a:pPr>
            <a:r>
              <a:rPr lang="da-DK" sz="3200" dirty="0" smtClean="0">
                <a:solidFill>
                  <a:srgbClr val="FF6600"/>
                </a:solidFill>
              </a:rPr>
              <a:t>Aftaler om udgivelsesfrekvens, ex.</a:t>
            </a:r>
          </a:p>
          <a:p>
            <a:pPr marL="514350" indent="-514350" algn="l">
              <a:buFont typeface="Wingdings" pitchFamily="2" charset="2"/>
              <a:buChar char="Ø"/>
              <a:defRPr/>
            </a:pPr>
            <a:endParaRPr lang="da-DK" dirty="0" smtClean="0">
              <a:solidFill>
                <a:srgbClr val="FF6600"/>
              </a:solidFill>
            </a:endParaRPr>
          </a:p>
          <a:p>
            <a:pPr marL="514350" indent="-514350" algn="l">
              <a:buFont typeface="Wingdings" pitchFamily="2" charset="2"/>
              <a:buChar char="Ø"/>
              <a:defRPr/>
            </a:pPr>
            <a:r>
              <a:rPr lang="da-DK" dirty="0" smtClean="0">
                <a:solidFill>
                  <a:srgbClr val="FF6600"/>
                </a:solidFill>
              </a:rPr>
              <a:t>Samme kriterier for </a:t>
            </a:r>
          </a:p>
          <a:p>
            <a:pPr marL="971550" lvl="1" indent="-514350" algn="l">
              <a:buFont typeface="Wingdings" pitchFamily="2" charset="2"/>
              <a:buChar char="Ø"/>
              <a:defRPr/>
            </a:pPr>
            <a:r>
              <a:rPr lang="da-DK" sz="3200" dirty="0" smtClean="0">
                <a:solidFill>
                  <a:srgbClr val="FF6600"/>
                </a:solidFill>
              </a:rPr>
              <a:t>Redaktionelt indhold</a:t>
            </a:r>
          </a:p>
          <a:p>
            <a:pPr marL="971550" lvl="1" indent="-514350" algn="l">
              <a:buFont typeface="Wingdings" pitchFamily="2" charset="2"/>
              <a:buChar char="Ø"/>
              <a:defRPr/>
            </a:pPr>
            <a:r>
              <a:rPr lang="da-DK" sz="3200" dirty="0" err="1" smtClean="0">
                <a:solidFill>
                  <a:srgbClr val="FF6600"/>
                </a:solidFill>
              </a:rPr>
              <a:t>Brugerskabt</a:t>
            </a:r>
            <a:r>
              <a:rPr lang="da-DK" sz="3200" dirty="0" smtClean="0">
                <a:solidFill>
                  <a:srgbClr val="FF6600"/>
                </a:solidFill>
              </a:rPr>
              <a:t> indhold</a:t>
            </a:r>
          </a:p>
          <a:p>
            <a:pPr marL="971550" lvl="1" indent="-514350" algn="l">
              <a:defRPr/>
            </a:pPr>
            <a:endParaRPr lang="da-DK" sz="3200" dirty="0" smtClean="0">
              <a:solidFill>
                <a:srgbClr val="FF6600"/>
              </a:solidFill>
            </a:endParaRPr>
          </a:p>
          <a:p>
            <a:pPr marL="514350" indent="-514350" algn="l">
              <a:buFont typeface="Arial" charset="0"/>
              <a:buAutoNum type="arabicPeriod"/>
              <a:defRPr/>
            </a:pPr>
            <a:endParaRPr lang="da-DK" dirty="0" smtClean="0">
              <a:solidFill>
                <a:srgbClr val="FF6600"/>
              </a:solidFill>
            </a:endParaRPr>
          </a:p>
          <a:p>
            <a:pPr algn="l">
              <a:defRPr/>
            </a:pPr>
            <a:r>
              <a:rPr lang="da-DK" dirty="0" smtClean="0">
                <a:solidFill>
                  <a:srgbClr val="FF6600"/>
                </a:solidFill>
              </a:rPr>
              <a:t> </a:t>
            </a:r>
          </a:p>
          <a:p>
            <a:pPr algn="l">
              <a:buFont typeface="Wingdings" pitchFamily="2" charset="2"/>
              <a:buChar char="Ø"/>
              <a:defRPr/>
            </a:pPr>
            <a:endParaRPr lang="da-DK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Brugerdefinere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4472</TotalTime>
  <Words>690</Words>
  <Application>Microsoft Office PowerPoint</Application>
  <PresentationFormat>On-screen Show (4:3)</PresentationFormat>
  <Paragraphs>193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Kontortema</vt:lpstr>
      <vt:lpstr>Redaktionel ledelse</vt:lpstr>
      <vt:lpstr> Indhold </vt:lpstr>
      <vt:lpstr>Litteratursiden kort og godt</vt:lpstr>
      <vt:lpstr> Redaktion og indhold</vt:lpstr>
      <vt:lpstr>      g debatter i læseklubberne i de fysiske rum  </vt:lpstr>
      <vt:lpstr>Indhold via feed til dr.dk</vt:lpstr>
      <vt:lpstr> Redaktionel profil - afsæt</vt:lpstr>
      <vt:lpstr>Valg af indhold</vt:lpstr>
      <vt:lpstr>Redaktionsprincipper på forsiden </vt:lpstr>
      <vt:lpstr>Redaktionsprincipper på forsiden </vt:lpstr>
      <vt:lpstr>Skal materialet være tilgængeligt?</vt:lpstr>
      <vt:lpstr> Indhold fra eksterne </vt:lpstr>
      <vt:lpstr>Redaktion</vt:lpstr>
      <vt:lpstr>Rammer for redaktører</vt:lpstr>
      <vt:lpstr> Organisationsændringer: </vt:lpstr>
      <vt:lpstr>Netværksorganisationen</vt:lpstr>
      <vt:lpstr> Redaktionens udfordringer: </vt:lpstr>
      <vt:lpstr>Udfordringer for redaktører</vt:lpstr>
      <vt:lpstr>Netværk</vt:lpstr>
      <vt:lpstr>Samarbejde med Ting</vt:lpstr>
      <vt:lpstr> </vt:lpstr>
    </vt:vector>
  </TitlesOfParts>
  <Company>Århus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bidrager Litteratursiden til ”Folkebibliotekerne i vidensamfundet”</dc:title>
  <dc:creator>Skjødt, Henrik</dc:creator>
  <cp:lastModifiedBy>Henrik Skjødt</cp:lastModifiedBy>
  <cp:revision>253</cp:revision>
  <dcterms:created xsi:type="dcterms:W3CDTF">2011-02-23T10:50:22Z</dcterms:created>
  <dcterms:modified xsi:type="dcterms:W3CDTF">2011-11-28T21:34:19Z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412935689</vt:i4>
  </property>
  <property fmtid="{D5CDD505-2E9C-101B-9397-08002B2CF9AE}" pid="3" name="_NewReviewCycle">
    <vt:lpwstr/>
  </property>
  <property fmtid="{D5CDD505-2E9C-101B-9397-08002B2CF9AE}" pid="4" name="_EmailSubject">
    <vt:lpwstr>Tak for sidst</vt:lpwstr>
  </property>
  <property fmtid="{D5CDD505-2E9C-101B-9397-08002B2CF9AE}" pid="5" name="_AuthorEmail">
    <vt:lpwstr>lva@aarhus.dk</vt:lpwstr>
  </property>
  <property fmtid="{D5CDD505-2E9C-101B-9397-08002B2CF9AE}" pid="6" name="_AuthorEmailDisplayName">
    <vt:lpwstr>Lise Vandborg</vt:lpwstr>
  </property>
</Properties>
</file>